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ExtraBold" charset="1" panose="00000900000000000000"/>
      <p:regular r:id="rId10"/>
    </p:embeddedFont>
    <p:embeddedFont>
      <p:font typeface="Poppins ExtraBold Bold" charset="1" panose="00000A00000000000000"/>
      <p:regular r:id="rId11"/>
    </p:embeddedFont>
    <p:embeddedFont>
      <p:font typeface="Poppins ExtraBold Italics" charset="1" panose="00000900000000000000"/>
      <p:regular r:id="rId12"/>
    </p:embeddedFont>
    <p:embeddedFont>
      <p:font typeface="Poppins ExtraBold Bold Italics" charset="1" panose="00000A00000000000000"/>
      <p:regular r:id="rId13"/>
    </p:embeddedFont>
    <p:embeddedFont>
      <p:font typeface="Poppins" charset="1" panose="00000500000000000000"/>
      <p:regular r:id="rId14"/>
    </p:embeddedFont>
    <p:embeddedFont>
      <p:font typeface="Poppins Bold" charset="1" panose="00000800000000000000"/>
      <p:regular r:id="rId15"/>
    </p:embeddedFont>
    <p:embeddedFont>
      <p:font typeface="Poppins Italics" charset="1" panose="00000500000000000000"/>
      <p:regular r:id="rId16"/>
    </p:embeddedFont>
    <p:embeddedFont>
      <p:font typeface="Poppins Bold Italics" charset="1" panose="00000800000000000000"/>
      <p:regular r:id="rId17"/>
    </p:embeddedFont>
    <p:embeddedFont>
      <p:font typeface="Canva Sans" charset="1" panose="020B0503030501040103"/>
      <p:regular r:id="rId18"/>
    </p:embeddedFont>
    <p:embeddedFont>
      <p:font typeface="Canva Sans Bold" charset="1" panose="020B0803030501040103"/>
      <p:regular r:id="rId19"/>
    </p:embeddedFont>
    <p:embeddedFont>
      <p:font typeface="Canva Sans Italics" charset="1" panose="020B0503030501040103"/>
      <p:regular r:id="rId20"/>
    </p:embeddedFont>
    <p:embeddedFont>
      <p:font typeface="Canva Sans Bold Italics" charset="1" panose="020B08030305010401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33" Target="slides/slide12.xml" Type="http://schemas.openxmlformats.org/officeDocument/2006/relationships/slide"/><Relationship Id="rId34" Target="slides/slide13.xml" Type="http://schemas.openxmlformats.org/officeDocument/2006/relationships/slide"/><Relationship Id="rId35" Target="slides/slide14.xml" Type="http://schemas.openxmlformats.org/officeDocument/2006/relationships/slide"/><Relationship Id="rId36" Target="slides/slide15.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2.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3.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svg" Type="http://schemas.openxmlformats.org/officeDocument/2006/relationships/image"/><Relationship Id="rId12" Target="../media/image30.png" Type="http://schemas.openxmlformats.org/officeDocument/2006/relationships/image"/><Relationship Id="rId13" Target="../media/image31.svg" Type="http://schemas.openxmlformats.org/officeDocument/2006/relationships/image"/><Relationship Id="rId14" Target="../media/image32.png" Type="http://schemas.openxmlformats.org/officeDocument/2006/relationships/image"/><Relationship Id="rId15" Target="../media/image33.svg" Type="http://schemas.openxmlformats.org/officeDocument/2006/relationships/image"/><Relationship Id="rId16" Target="tel:+91%209769765997" TargetMode="External" Type="http://schemas.openxmlformats.org/officeDocument/2006/relationships/hyperlink"/><Relationship Id="rId17" Target="mailto:drgaunad@gmail.com" TargetMode="External" Type="http://schemas.openxmlformats.org/officeDocument/2006/relationships/hyperlink"/><Relationship Id="rId2" Target="../media/image7.png" Type="http://schemas.openxmlformats.org/officeDocument/2006/relationships/image"/><Relationship Id="rId3" Target="../media/image8.sv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jpeg" Type="http://schemas.openxmlformats.org/officeDocument/2006/relationships/image"/><Relationship Id="rId4" Target="../media/image36.jpeg" Type="http://schemas.openxmlformats.org/officeDocument/2006/relationships/image"/><Relationship Id="rId5" Target="../media/image37.png" Type="http://schemas.openxmlformats.org/officeDocument/2006/relationships/image"/><Relationship Id="rId6" Target="../media/image38.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3.jpe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0.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1.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2.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3.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jpeg" Type="http://schemas.openxmlformats.org/officeDocument/2006/relationships/image"/><Relationship Id="rId7" Target="../media/image17.jpeg" Type="http://schemas.openxmlformats.org/officeDocument/2006/relationships/image"/><Relationship Id="rId8" Target="../media/image18.jpeg" Type="http://schemas.openxmlformats.org/officeDocument/2006/relationships/image"/><Relationship Id="rId9" Target="../media/image1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761402" y="-2107440"/>
            <a:ext cx="8719982" cy="8719982"/>
            <a:chOff x="0" y="0"/>
            <a:chExt cx="812800" cy="812800"/>
          </a:xfrm>
        </p:grpSpPr>
        <p:sp>
          <p:nvSpPr>
            <p:cNvPr name="Freeform 3" id="3"/>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true" flipV="false" rot="0">
            <a:off x="14265664" y="-976515"/>
            <a:ext cx="4832535" cy="5710529"/>
          </a:xfrm>
          <a:custGeom>
            <a:avLst/>
            <a:gdLst/>
            <a:ahLst/>
            <a:cxnLst/>
            <a:rect r="r" b="b" t="t" l="l"/>
            <a:pathLst>
              <a:path h="5710529" w="4832535">
                <a:moveTo>
                  <a:pt x="4832534" y="0"/>
                </a:moveTo>
                <a:lnTo>
                  <a:pt x="0" y="0"/>
                </a:lnTo>
                <a:lnTo>
                  <a:pt x="0" y="5710529"/>
                </a:lnTo>
                <a:lnTo>
                  <a:pt x="4832534" y="5710529"/>
                </a:lnTo>
                <a:lnTo>
                  <a:pt x="4832534"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8127359" y="7942424"/>
            <a:ext cx="321283" cy="1315876"/>
            <a:chOff x="0" y="0"/>
            <a:chExt cx="84618" cy="346568"/>
          </a:xfrm>
        </p:grpSpPr>
        <p:sp>
          <p:nvSpPr>
            <p:cNvPr name="Freeform 7" id="7"/>
            <p:cNvSpPr/>
            <p:nvPr/>
          </p:nvSpPr>
          <p:spPr>
            <a:xfrm flipH="false" flipV="false" rot="0">
              <a:off x="0" y="0"/>
              <a:ext cx="84618" cy="346568"/>
            </a:xfrm>
            <a:custGeom>
              <a:avLst/>
              <a:gdLst/>
              <a:ahLst/>
              <a:cxnLst/>
              <a:rect r="r" b="b" t="t" l="l"/>
              <a:pathLst>
                <a:path h="346568" w="84618">
                  <a:moveTo>
                    <a:pt x="42309" y="0"/>
                  </a:moveTo>
                  <a:lnTo>
                    <a:pt x="42309" y="0"/>
                  </a:lnTo>
                  <a:cubicBezTo>
                    <a:pt x="65675" y="0"/>
                    <a:pt x="84618" y="18942"/>
                    <a:pt x="84618" y="42309"/>
                  </a:cubicBezTo>
                  <a:lnTo>
                    <a:pt x="84618" y="304259"/>
                  </a:lnTo>
                  <a:cubicBezTo>
                    <a:pt x="84618" y="315480"/>
                    <a:pt x="80160" y="326242"/>
                    <a:pt x="72226" y="334176"/>
                  </a:cubicBezTo>
                  <a:cubicBezTo>
                    <a:pt x="64291" y="342111"/>
                    <a:pt x="53530" y="346568"/>
                    <a:pt x="42309" y="346568"/>
                  </a:cubicBezTo>
                  <a:lnTo>
                    <a:pt x="42309" y="346568"/>
                  </a:lnTo>
                  <a:cubicBezTo>
                    <a:pt x="18942" y="346568"/>
                    <a:pt x="0" y="327626"/>
                    <a:pt x="0" y="304259"/>
                  </a:cubicBezTo>
                  <a:lnTo>
                    <a:pt x="0" y="42309"/>
                  </a:lnTo>
                  <a:cubicBezTo>
                    <a:pt x="0" y="31088"/>
                    <a:pt x="4458" y="20326"/>
                    <a:pt x="12392" y="12392"/>
                  </a:cubicBezTo>
                  <a:cubicBezTo>
                    <a:pt x="20326" y="4458"/>
                    <a:pt x="31088" y="0"/>
                    <a:pt x="42309" y="0"/>
                  </a:cubicBezTo>
                  <a:close/>
                </a:path>
              </a:pathLst>
            </a:custGeom>
            <a:solidFill>
              <a:srgbClr val="00229B"/>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9144000" y="7685966"/>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6914447" y="7192967"/>
            <a:ext cx="689707" cy="689707"/>
          </a:xfrm>
          <a:custGeom>
            <a:avLst/>
            <a:gdLst/>
            <a:ahLst/>
            <a:cxnLst/>
            <a:rect r="r" b="b" t="t" l="l"/>
            <a:pathLst>
              <a:path h="689707" w="689707">
                <a:moveTo>
                  <a:pt x="0" y="0"/>
                </a:moveTo>
                <a:lnTo>
                  <a:pt x="689706" y="0"/>
                </a:lnTo>
                <a:lnTo>
                  <a:pt x="689706" y="689707"/>
                </a:lnTo>
                <a:lnTo>
                  <a:pt x="0" y="6897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8799147" y="1352594"/>
            <a:ext cx="689707" cy="689707"/>
          </a:xfrm>
          <a:custGeom>
            <a:avLst/>
            <a:gdLst/>
            <a:ahLst/>
            <a:cxnLst/>
            <a:rect r="r" b="b" t="t" l="l"/>
            <a:pathLst>
              <a:path h="689707" w="689707">
                <a:moveTo>
                  <a:pt x="0" y="0"/>
                </a:moveTo>
                <a:lnTo>
                  <a:pt x="689706" y="0"/>
                </a:lnTo>
                <a:lnTo>
                  <a:pt x="689706" y="689707"/>
                </a:lnTo>
                <a:lnTo>
                  <a:pt x="0" y="6897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846760" y="871080"/>
            <a:ext cx="2390434" cy="2015340"/>
          </a:xfrm>
          <a:custGeom>
            <a:avLst/>
            <a:gdLst/>
            <a:ahLst/>
            <a:cxnLst/>
            <a:rect r="r" b="b" t="t" l="l"/>
            <a:pathLst>
              <a:path h="2015340" w="2390434">
                <a:moveTo>
                  <a:pt x="0" y="0"/>
                </a:moveTo>
                <a:lnTo>
                  <a:pt x="2390434" y="0"/>
                </a:lnTo>
                <a:lnTo>
                  <a:pt x="2390434" y="2015339"/>
                </a:lnTo>
                <a:lnTo>
                  <a:pt x="0" y="2015339"/>
                </a:lnTo>
                <a:lnTo>
                  <a:pt x="0" y="0"/>
                </a:lnTo>
                <a:close/>
              </a:path>
            </a:pathLst>
          </a:custGeom>
          <a:blipFill>
            <a:blip r:embed="rId6"/>
            <a:stretch>
              <a:fillRect l="0" t="0" r="0" b="0"/>
            </a:stretch>
          </a:blipFill>
        </p:spPr>
      </p:sp>
      <p:grpSp>
        <p:nvGrpSpPr>
          <p:cNvPr name="Group 13" id="13"/>
          <p:cNvGrpSpPr>
            <a:grpSpLocks noChangeAspect="true"/>
          </p:cNvGrpSpPr>
          <p:nvPr/>
        </p:nvGrpSpPr>
        <p:grpSpPr>
          <a:xfrm rot="0">
            <a:off x="9370647" y="1028700"/>
            <a:ext cx="8349090" cy="8349056"/>
            <a:chOff x="0" y="0"/>
            <a:chExt cx="6350000" cy="6349975"/>
          </a:xfrm>
        </p:grpSpPr>
        <p:sp>
          <p:nvSpPr>
            <p:cNvPr name="Freeform 14" id="1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0" t="-13264" r="0" b="-13264"/>
              </a:stretch>
            </a:blipFill>
          </p:spPr>
        </p:sp>
      </p:grpSp>
      <p:grpSp>
        <p:nvGrpSpPr>
          <p:cNvPr name="Group 15" id="15"/>
          <p:cNvGrpSpPr/>
          <p:nvPr/>
        </p:nvGrpSpPr>
        <p:grpSpPr>
          <a:xfrm rot="0">
            <a:off x="1028700" y="3066503"/>
            <a:ext cx="2208494" cy="150246"/>
            <a:chOff x="0" y="0"/>
            <a:chExt cx="581661" cy="39571"/>
          </a:xfrm>
        </p:grpSpPr>
        <p:sp>
          <p:nvSpPr>
            <p:cNvPr name="Freeform 16" id="16"/>
            <p:cNvSpPr/>
            <p:nvPr/>
          </p:nvSpPr>
          <p:spPr>
            <a:xfrm flipH="false" flipV="false" rot="0">
              <a:off x="0" y="0"/>
              <a:ext cx="581661" cy="39571"/>
            </a:xfrm>
            <a:custGeom>
              <a:avLst/>
              <a:gdLst/>
              <a:ahLst/>
              <a:cxnLst/>
              <a:rect r="r" b="b" t="t" l="l"/>
              <a:pathLst>
                <a:path h="39571" w="581661">
                  <a:moveTo>
                    <a:pt x="19785" y="0"/>
                  </a:moveTo>
                  <a:lnTo>
                    <a:pt x="561876" y="0"/>
                  </a:lnTo>
                  <a:cubicBezTo>
                    <a:pt x="572803" y="0"/>
                    <a:pt x="581661" y="8858"/>
                    <a:pt x="581661" y="19785"/>
                  </a:cubicBezTo>
                  <a:lnTo>
                    <a:pt x="581661" y="19785"/>
                  </a:lnTo>
                  <a:cubicBezTo>
                    <a:pt x="581661" y="25033"/>
                    <a:pt x="579577" y="30065"/>
                    <a:pt x="575866" y="33776"/>
                  </a:cubicBezTo>
                  <a:cubicBezTo>
                    <a:pt x="572156" y="37486"/>
                    <a:pt x="567123" y="39571"/>
                    <a:pt x="561876" y="39571"/>
                  </a:cubicBezTo>
                  <a:lnTo>
                    <a:pt x="19785" y="39571"/>
                  </a:lnTo>
                  <a:cubicBezTo>
                    <a:pt x="8858" y="39571"/>
                    <a:pt x="0" y="30713"/>
                    <a:pt x="0" y="19785"/>
                  </a:cubicBezTo>
                  <a:lnTo>
                    <a:pt x="0" y="19785"/>
                  </a:lnTo>
                  <a:cubicBezTo>
                    <a:pt x="0" y="8858"/>
                    <a:pt x="8858" y="0"/>
                    <a:pt x="19785" y="0"/>
                  </a:cubicBezTo>
                  <a:close/>
                </a:path>
              </a:pathLst>
            </a:custGeom>
            <a:solidFill>
              <a:srgbClr val="C81624"/>
            </a:solidFill>
          </p:spPr>
        </p:sp>
        <p:sp>
          <p:nvSpPr>
            <p:cNvPr name="TextBox 17" id="1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028700" y="4158830"/>
            <a:ext cx="6570311" cy="3378990"/>
          </a:xfrm>
          <a:prstGeom prst="rect">
            <a:avLst/>
          </a:prstGeom>
        </p:spPr>
        <p:txBody>
          <a:bodyPr anchor="t" rtlCol="false" tIns="0" lIns="0" bIns="0" rIns="0">
            <a:spAutoFit/>
          </a:bodyPr>
          <a:lstStyle/>
          <a:p>
            <a:pPr>
              <a:lnSpc>
                <a:spcPts val="12971"/>
              </a:lnSpc>
            </a:pPr>
            <a:r>
              <a:rPr lang="en-US" sz="10809">
                <a:solidFill>
                  <a:srgbClr val="201E1E"/>
                </a:solidFill>
                <a:latin typeface="Poppins ExtraBold Bold"/>
              </a:rPr>
              <a:t>Hernia </a:t>
            </a:r>
          </a:p>
          <a:p>
            <a:pPr>
              <a:lnSpc>
                <a:spcPts val="12971"/>
              </a:lnSpc>
            </a:pPr>
            <a:r>
              <a:rPr lang="en-US" sz="10809">
                <a:solidFill>
                  <a:srgbClr val="201E1E"/>
                </a:solidFill>
                <a:latin typeface="Poppins ExtraBold Bold"/>
              </a:rPr>
              <a:t>Surgery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268283" y="4928853"/>
            <a:ext cx="4832535" cy="5710529"/>
          </a:xfrm>
          <a:custGeom>
            <a:avLst/>
            <a:gdLst/>
            <a:ahLst/>
            <a:cxnLst/>
            <a:rect r="r" b="b" t="t" l="l"/>
            <a:pathLst>
              <a:path h="5710529" w="4832535">
                <a:moveTo>
                  <a:pt x="0" y="5710528"/>
                </a:moveTo>
                <a:lnTo>
                  <a:pt x="4832535" y="5710528"/>
                </a:lnTo>
                <a:lnTo>
                  <a:pt x="4832535" y="0"/>
                </a:lnTo>
                <a:lnTo>
                  <a:pt x="0" y="0"/>
                </a:lnTo>
                <a:lnTo>
                  <a:pt x="0" y="5710528"/>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4578257" y="-339855"/>
            <a:ext cx="4832535" cy="5710529"/>
          </a:xfrm>
          <a:custGeom>
            <a:avLst/>
            <a:gdLst/>
            <a:ahLst/>
            <a:cxnLst/>
            <a:rect r="r" b="b" t="t" l="l"/>
            <a:pathLst>
              <a:path h="5710529" w="4832535">
                <a:moveTo>
                  <a:pt x="4832535" y="0"/>
                </a:moveTo>
                <a:lnTo>
                  <a:pt x="0" y="0"/>
                </a:lnTo>
                <a:lnTo>
                  <a:pt x="0" y="5710529"/>
                </a:lnTo>
                <a:lnTo>
                  <a:pt x="4832535" y="5710529"/>
                </a:lnTo>
                <a:lnTo>
                  <a:pt x="4832535" y="0"/>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grpSp>
        <p:nvGrpSpPr>
          <p:cNvPr name="Group 4" id="4"/>
          <p:cNvGrpSpPr>
            <a:grpSpLocks noChangeAspect="true"/>
          </p:cNvGrpSpPr>
          <p:nvPr/>
        </p:nvGrpSpPr>
        <p:grpSpPr>
          <a:xfrm rot="0">
            <a:off x="11453008" y="1620319"/>
            <a:ext cx="3134773" cy="3237594"/>
            <a:chOff x="0" y="0"/>
            <a:chExt cx="6350000" cy="6558280"/>
          </a:xfrm>
        </p:grpSpPr>
        <p:sp>
          <p:nvSpPr>
            <p:cNvPr name="Freeform 5" id="5"/>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2127" t="0" r="-33008" b="0"/>
              </a:stretch>
            </a:blipFill>
          </p:spPr>
        </p:sp>
        <p:sp>
          <p:nvSpPr>
            <p:cNvPr name="Freeform 6" id="6"/>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FFFF"/>
            </a:solidFill>
          </p:spPr>
        </p:sp>
      </p:grpSp>
      <p:grpSp>
        <p:nvGrpSpPr>
          <p:cNvPr name="Group 7" id="7"/>
          <p:cNvGrpSpPr>
            <a:grpSpLocks noChangeAspect="true"/>
          </p:cNvGrpSpPr>
          <p:nvPr/>
        </p:nvGrpSpPr>
        <p:grpSpPr>
          <a:xfrm rot="0">
            <a:off x="14690236" y="1620319"/>
            <a:ext cx="4923972" cy="6617068"/>
            <a:chOff x="0" y="0"/>
            <a:chExt cx="3663950" cy="4923790"/>
          </a:xfrm>
        </p:grpSpPr>
        <p:sp>
          <p:nvSpPr>
            <p:cNvPr name="Freeform 8" id="8"/>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5"/>
              <a:stretch>
                <a:fillRect l="-66968" t="0" r="-35591" b="0"/>
              </a:stretch>
            </a:blipFill>
          </p:spPr>
        </p:sp>
        <p:sp>
          <p:nvSpPr>
            <p:cNvPr name="Freeform 9" id="9"/>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name="Group 10" id="10"/>
          <p:cNvGrpSpPr>
            <a:grpSpLocks noChangeAspect="true"/>
          </p:cNvGrpSpPr>
          <p:nvPr/>
        </p:nvGrpSpPr>
        <p:grpSpPr>
          <a:xfrm rot="0">
            <a:off x="11453008" y="4999793"/>
            <a:ext cx="3134773" cy="3237594"/>
            <a:chOff x="0" y="0"/>
            <a:chExt cx="6350000" cy="6558280"/>
          </a:xfrm>
        </p:grpSpPr>
        <p:sp>
          <p:nvSpPr>
            <p:cNvPr name="Freeform 11" id="11"/>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6"/>
              <a:stretch>
                <a:fillRect l="-29598" t="0" r="-19926" b="0"/>
              </a:stretch>
            </a:blipFill>
          </p:spPr>
        </p:sp>
        <p:sp>
          <p:nvSpPr>
            <p:cNvPr name="Freeform 12" id="12"/>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FFFF"/>
            </a:solidFill>
          </p:spPr>
        </p:sp>
      </p:grpSp>
      <p:grpSp>
        <p:nvGrpSpPr>
          <p:cNvPr name="Group 13" id="13"/>
          <p:cNvGrpSpPr/>
          <p:nvPr/>
        </p:nvGrpSpPr>
        <p:grpSpPr>
          <a:xfrm rot="0">
            <a:off x="1028700" y="4999793"/>
            <a:ext cx="10319533" cy="4258507"/>
            <a:chOff x="0" y="0"/>
            <a:chExt cx="2340799" cy="965965"/>
          </a:xfrm>
        </p:grpSpPr>
        <p:sp>
          <p:nvSpPr>
            <p:cNvPr name="Freeform 14" id="14"/>
            <p:cNvSpPr/>
            <p:nvPr/>
          </p:nvSpPr>
          <p:spPr>
            <a:xfrm flipH="false" flipV="false" rot="0">
              <a:off x="0" y="0"/>
              <a:ext cx="2340799" cy="965965"/>
            </a:xfrm>
            <a:custGeom>
              <a:avLst/>
              <a:gdLst/>
              <a:ahLst/>
              <a:cxnLst/>
              <a:rect r="r" b="b" t="t" l="l"/>
              <a:pathLst>
                <a:path h="965965" w="2340799">
                  <a:moveTo>
                    <a:pt x="38261" y="0"/>
                  </a:moveTo>
                  <a:lnTo>
                    <a:pt x="2302538" y="0"/>
                  </a:lnTo>
                  <a:cubicBezTo>
                    <a:pt x="2312685" y="0"/>
                    <a:pt x="2322417" y="4031"/>
                    <a:pt x="2329593" y="11206"/>
                  </a:cubicBezTo>
                  <a:cubicBezTo>
                    <a:pt x="2336768" y="18382"/>
                    <a:pt x="2340799" y="28114"/>
                    <a:pt x="2340799" y="38261"/>
                  </a:cubicBezTo>
                  <a:lnTo>
                    <a:pt x="2340799" y="927704"/>
                  </a:lnTo>
                  <a:cubicBezTo>
                    <a:pt x="2340799" y="937852"/>
                    <a:pt x="2336768" y="947583"/>
                    <a:pt x="2329593" y="954759"/>
                  </a:cubicBezTo>
                  <a:cubicBezTo>
                    <a:pt x="2322417" y="961934"/>
                    <a:pt x="2312685" y="965965"/>
                    <a:pt x="2302538" y="965965"/>
                  </a:cubicBezTo>
                  <a:lnTo>
                    <a:pt x="38261" y="965965"/>
                  </a:lnTo>
                  <a:cubicBezTo>
                    <a:pt x="17130" y="965965"/>
                    <a:pt x="0" y="948835"/>
                    <a:pt x="0" y="927704"/>
                  </a:cubicBezTo>
                  <a:lnTo>
                    <a:pt x="0" y="38261"/>
                  </a:lnTo>
                  <a:cubicBezTo>
                    <a:pt x="0" y="28114"/>
                    <a:pt x="4031" y="18382"/>
                    <a:pt x="11206" y="11206"/>
                  </a:cubicBezTo>
                  <a:cubicBezTo>
                    <a:pt x="18382" y="4031"/>
                    <a:pt x="28114" y="0"/>
                    <a:pt x="38261" y="0"/>
                  </a:cubicBezTo>
                  <a:close/>
                </a:path>
              </a:pathLst>
            </a:custGeom>
            <a:solidFill>
              <a:srgbClr val="00229B"/>
            </a:solidFill>
          </p:spPr>
        </p:sp>
        <p:sp>
          <p:nvSpPr>
            <p:cNvPr name="TextBox 15" id="1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837276" y="2250421"/>
            <a:ext cx="7870276" cy="1650492"/>
          </a:xfrm>
          <a:prstGeom prst="rect">
            <a:avLst/>
          </a:prstGeom>
        </p:spPr>
        <p:txBody>
          <a:bodyPr anchor="t" rtlCol="false" tIns="0" lIns="0" bIns="0" rIns="0">
            <a:spAutoFit/>
          </a:bodyPr>
          <a:lstStyle/>
          <a:p>
            <a:pPr>
              <a:lnSpc>
                <a:spcPts val="6324"/>
              </a:lnSpc>
            </a:pPr>
            <a:r>
              <a:rPr lang="en-US" sz="5100">
                <a:solidFill>
                  <a:srgbClr val="000000"/>
                </a:solidFill>
                <a:latin typeface="Poppins Bold"/>
              </a:rPr>
              <a:t>There are three main types of hernia surgery</a:t>
            </a:r>
          </a:p>
        </p:txBody>
      </p:sp>
      <p:grpSp>
        <p:nvGrpSpPr>
          <p:cNvPr name="Group 17" id="17"/>
          <p:cNvGrpSpPr/>
          <p:nvPr/>
        </p:nvGrpSpPr>
        <p:grpSpPr>
          <a:xfrm rot="0">
            <a:off x="1837276" y="2032068"/>
            <a:ext cx="1002738" cy="80234"/>
            <a:chOff x="0" y="0"/>
            <a:chExt cx="264095" cy="21132"/>
          </a:xfrm>
        </p:grpSpPr>
        <p:sp>
          <p:nvSpPr>
            <p:cNvPr name="Freeform 18" id="18"/>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00229B"/>
            </a:solidFill>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541059" y="6373094"/>
            <a:ext cx="2597910" cy="2240915"/>
          </a:xfrm>
          <a:prstGeom prst="rect">
            <a:avLst/>
          </a:prstGeom>
        </p:spPr>
        <p:txBody>
          <a:bodyPr anchor="t" rtlCol="false" tIns="0" lIns="0" bIns="0" rIns="0">
            <a:spAutoFit/>
          </a:bodyPr>
          <a:lstStyle/>
          <a:p>
            <a:pPr>
              <a:lnSpc>
                <a:spcPts val="1960"/>
              </a:lnSpc>
              <a:spcBef>
                <a:spcPct val="0"/>
              </a:spcBef>
            </a:pPr>
            <a:r>
              <a:rPr lang="en-US" sz="1400">
                <a:solidFill>
                  <a:srgbClr val="FFFFFF"/>
                </a:solidFill>
                <a:latin typeface="Poppins"/>
              </a:rPr>
              <a:t>In this traditional surgical approach, a single larger incision is made near the hernia site. The hernia is pushed back into place, and the weakened abdominal wall is repaired using stitches, a mesh patch, or both.</a:t>
            </a:r>
          </a:p>
        </p:txBody>
      </p:sp>
      <p:sp>
        <p:nvSpPr>
          <p:cNvPr name="TextBox 21" id="21"/>
          <p:cNvSpPr txBox="true"/>
          <p:nvPr/>
        </p:nvSpPr>
        <p:spPr>
          <a:xfrm rot="0">
            <a:off x="1541059" y="5518892"/>
            <a:ext cx="2597910" cy="782320"/>
          </a:xfrm>
          <a:prstGeom prst="rect">
            <a:avLst/>
          </a:prstGeom>
        </p:spPr>
        <p:txBody>
          <a:bodyPr anchor="t" rtlCol="false" tIns="0" lIns="0" bIns="0" rIns="0">
            <a:spAutoFit/>
          </a:bodyPr>
          <a:lstStyle/>
          <a:p>
            <a:pPr>
              <a:lnSpc>
                <a:spcPts val="3079"/>
              </a:lnSpc>
              <a:spcBef>
                <a:spcPct val="0"/>
              </a:spcBef>
            </a:pPr>
            <a:r>
              <a:rPr lang="en-US" sz="2199">
                <a:solidFill>
                  <a:srgbClr val="FFFFFF"/>
                </a:solidFill>
                <a:latin typeface="Poppins Bold"/>
              </a:rPr>
              <a:t>Open Hernia Surgery</a:t>
            </a:r>
          </a:p>
        </p:txBody>
      </p:sp>
      <p:sp>
        <p:nvSpPr>
          <p:cNvPr name="TextBox 22" id="22"/>
          <p:cNvSpPr txBox="true"/>
          <p:nvPr/>
        </p:nvSpPr>
        <p:spPr>
          <a:xfrm rot="0">
            <a:off x="4518298" y="6373094"/>
            <a:ext cx="2947418" cy="2240915"/>
          </a:xfrm>
          <a:prstGeom prst="rect">
            <a:avLst/>
          </a:prstGeom>
        </p:spPr>
        <p:txBody>
          <a:bodyPr anchor="t" rtlCol="false" tIns="0" lIns="0" bIns="0" rIns="0">
            <a:spAutoFit/>
          </a:bodyPr>
          <a:lstStyle/>
          <a:p>
            <a:pPr>
              <a:lnSpc>
                <a:spcPts val="1960"/>
              </a:lnSpc>
              <a:spcBef>
                <a:spcPct val="0"/>
              </a:spcBef>
            </a:pPr>
            <a:r>
              <a:rPr lang="en-US" sz="1400">
                <a:solidFill>
                  <a:srgbClr val="FFFFFF"/>
                </a:solidFill>
                <a:latin typeface="Poppins"/>
              </a:rPr>
              <a:t>This minimally invasive technique involves making several small incisions and using a laparoscope (a thin, lighted tube with a camera) and specialised surgical instruments to repair the hernia. A mesh patch may also be used to reinforce the abdominal wall.</a:t>
            </a:r>
          </a:p>
        </p:txBody>
      </p:sp>
      <p:sp>
        <p:nvSpPr>
          <p:cNvPr name="TextBox 23" id="23"/>
          <p:cNvSpPr txBox="true"/>
          <p:nvPr/>
        </p:nvSpPr>
        <p:spPr>
          <a:xfrm rot="0">
            <a:off x="4518298" y="5518892"/>
            <a:ext cx="2811697" cy="782320"/>
          </a:xfrm>
          <a:prstGeom prst="rect">
            <a:avLst/>
          </a:prstGeom>
        </p:spPr>
        <p:txBody>
          <a:bodyPr anchor="t" rtlCol="false" tIns="0" lIns="0" bIns="0" rIns="0">
            <a:spAutoFit/>
          </a:bodyPr>
          <a:lstStyle/>
          <a:p>
            <a:pPr>
              <a:lnSpc>
                <a:spcPts val="3079"/>
              </a:lnSpc>
              <a:spcBef>
                <a:spcPct val="0"/>
              </a:spcBef>
            </a:pPr>
            <a:r>
              <a:rPr lang="en-US" sz="2199">
                <a:solidFill>
                  <a:srgbClr val="FFFFFF"/>
                </a:solidFill>
                <a:latin typeface="Poppins Bold"/>
              </a:rPr>
              <a:t>Laparoscopic Hernia Surgery</a:t>
            </a:r>
          </a:p>
        </p:txBody>
      </p:sp>
      <p:sp>
        <p:nvSpPr>
          <p:cNvPr name="Freeform 24" id="24"/>
          <p:cNvSpPr/>
          <p:nvPr/>
        </p:nvSpPr>
        <p:spPr>
          <a:xfrm flipH="false" flipV="false" rot="0">
            <a:off x="9362699" y="1275466"/>
            <a:ext cx="689707" cy="689707"/>
          </a:xfrm>
          <a:custGeom>
            <a:avLst/>
            <a:gdLst/>
            <a:ahLst/>
            <a:cxnLst/>
            <a:rect r="r" b="b" t="t" l="l"/>
            <a:pathLst>
              <a:path h="689707" w="689707">
                <a:moveTo>
                  <a:pt x="0" y="0"/>
                </a:moveTo>
                <a:lnTo>
                  <a:pt x="689706" y="0"/>
                </a:lnTo>
                <a:lnTo>
                  <a:pt x="689706" y="689706"/>
                </a:lnTo>
                <a:lnTo>
                  <a:pt x="0" y="6897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5" id="25"/>
          <p:cNvSpPr txBox="true"/>
          <p:nvPr/>
        </p:nvSpPr>
        <p:spPr>
          <a:xfrm rot="0">
            <a:off x="7845045" y="6373094"/>
            <a:ext cx="3277310" cy="2240915"/>
          </a:xfrm>
          <a:prstGeom prst="rect">
            <a:avLst/>
          </a:prstGeom>
        </p:spPr>
        <p:txBody>
          <a:bodyPr anchor="t" rtlCol="false" tIns="0" lIns="0" bIns="0" rIns="0">
            <a:spAutoFit/>
          </a:bodyPr>
          <a:lstStyle/>
          <a:p>
            <a:pPr>
              <a:lnSpc>
                <a:spcPts val="1960"/>
              </a:lnSpc>
              <a:spcBef>
                <a:spcPct val="0"/>
              </a:spcBef>
            </a:pPr>
            <a:r>
              <a:rPr lang="en-US" sz="1400">
                <a:solidFill>
                  <a:srgbClr val="FFFFFF"/>
                </a:solidFill>
                <a:latin typeface="Poppins"/>
              </a:rPr>
              <a:t>Single Incision Laparoscopic Surgery (SILS) is a surgical technique that uses a single small incision in the patient's abdomen to perform various procedures. This technique involves using a camera and surgical instruments that are inserted through a single incision to perform the surgery.</a:t>
            </a:r>
          </a:p>
        </p:txBody>
      </p:sp>
      <p:sp>
        <p:nvSpPr>
          <p:cNvPr name="TextBox 26" id="26"/>
          <p:cNvSpPr txBox="true"/>
          <p:nvPr/>
        </p:nvSpPr>
        <p:spPr>
          <a:xfrm rot="0">
            <a:off x="7845045" y="5518892"/>
            <a:ext cx="3277310" cy="782320"/>
          </a:xfrm>
          <a:prstGeom prst="rect">
            <a:avLst/>
          </a:prstGeom>
        </p:spPr>
        <p:txBody>
          <a:bodyPr anchor="t" rtlCol="false" tIns="0" lIns="0" bIns="0" rIns="0">
            <a:spAutoFit/>
          </a:bodyPr>
          <a:lstStyle/>
          <a:p>
            <a:pPr>
              <a:lnSpc>
                <a:spcPts val="3079"/>
              </a:lnSpc>
              <a:spcBef>
                <a:spcPct val="0"/>
              </a:spcBef>
            </a:pPr>
            <a:r>
              <a:rPr lang="en-US" sz="2199">
                <a:solidFill>
                  <a:srgbClr val="FFFFFF"/>
                </a:solidFill>
                <a:latin typeface="Poppins Bold"/>
              </a:rPr>
              <a:t>Single Incision Laparoscopic Surgery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13813300" y="-339855"/>
            <a:ext cx="4832535" cy="5710529"/>
          </a:xfrm>
          <a:custGeom>
            <a:avLst/>
            <a:gdLst/>
            <a:ahLst/>
            <a:cxnLst/>
            <a:rect r="r" b="b" t="t" l="l"/>
            <a:pathLst>
              <a:path h="5710529" w="4832535">
                <a:moveTo>
                  <a:pt x="4832535" y="0"/>
                </a:moveTo>
                <a:lnTo>
                  <a:pt x="0" y="0"/>
                </a:lnTo>
                <a:lnTo>
                  <a:pt x="0" y="5710529"/>
                </a:lnTo>
                <a:lnTo>
                  <a:pt x="4832535" y="5710529"/>
                </a:lnTo>
                <a:lnTo>
                  <a:pt x="4832535" y="0"/>
                </a:lnTo>
                <a:close/>
              </a:path>
            </a:pathLst>
          </a:custGeom>
          <a:blipFill>
            <a:blip r:embed="rId2">
              <a:alphaModFix amt="80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127359" y="7942424"/>
            <a:ext cx="321283" cy="1315876"/>
            <a:chOff x="0" y="0"/>
            <a:chExt cx="84618" cy="346568"/>
          </a:xfrm>
        </p:grpSpPr>
        <p:sp>
          <p:nvSpPr>
            <p:cNvPr name="Freeform 4" id="4"/>
            <p:cNvSpPr/>
            <p:nvPr/>
          </p:nvSpPr>
          <p:spPr>
            <a:xfrm flipH="false" flipV="false" rot="0">
              <a:off x="0" y="0"/>
              <a:ext cx="84618" cy="346568"/>
            </a:xfrm>
            <a:custGeom>
              <a:avLst/>
              <a:gdLst/>
              <a:ahLst/>
              <a:cxnLst/>
              <a:rect r="r" b="b" t="t" l="l"/>
              <a:pathLst>
                <a:path h="346568" w="84618">
                  <a:moveTo>
                    <a:pt x="42309" y="0"/>
                  </a:moveTo>
                  <a:lnTo>
                    <a:pt x="42309" y="0"/>
                  </a:lnTo>
                  <a:cubicBezTo>
                    <a:pt x="65675" y="0"/>
                    <a:pt x="84618" y="18942"/>
                    <a:pt x="84618" y="42309"/>
                  </a:cubicBezTo>
                  <a:lnTo>
                    <a:pt x="84618" y="304259"/>
                  </a:lnTo>
                  <a:cubicBezTo>
                    <a:pt x="84618" y="315480"/>
                    <a:pt x="80160" y="326242"/>
                    <a:pt x="72226" y="334176"/>
                  </a:cubicBezTo>
                  <a:cubicBezTo>
                    <a:pt x="64291" y="342111"/>
                    <a:pt x="53530" y="346568"/>
                    <a:pt x="42309" y="346568"/>
                  </a:cubicBezTo>
                  <a:lnTo>
                    <a:pt x="42309" y="346568"/>
                  </a:lnTo>
                  <a:cubicBezTo>
                    <a:pt x="18942" y="346568"/>
                    <a:pt x="0" y="327626"/>
                    <a:pt x="0" y="304259"/>
                  </a:cubicBezTo>
                  <a:lnTo>
                    <a:pt x="0" y="42309"/>
                  </a:lnTo>
                  <a:cubicBezTo>
                    <a:pt x="0" y="31088"/>
                    <a:pt x="4458" y="20326"/>
                    <a:pt x="12392" y="12392"/>
                  </a:cubicBezTo>
                  <a:cubicBezTo>
                    <a:pt x="20326" y="4458"/>
                    <a:pt x="31088" y="0"/>
                    <a:pt x="42309" y="0"/>
                  </a:cubicBezTo>
                  <a:close/>
                </a:path>
              </a:pathLst>
            </a:custGeom>
            <a:solidFill>
              <a:srgbClr val="00229B"/>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6" id="6"/>
          <p:cNvGrpSpPr>
            <a:grpSpLocks noChangeAspect="true"/>
          </p:cNvGrpSpPr>
          <p:nvPr/>
        </p:nvGrpSpPr>
        <p:grpSpPr>
          <a:xfrm rot="0">
            <a:off x="-9525" y="1916222"/>
            <a:ext cx="8370778" cy="8370778"/>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0" y="0"/>
                  </a:moveTo>
                  <a:lnTo>
                    <a:pt x="0" y="6350000"/>
                  </a:lnTo>
                  <a:lnTo>
                    <a:pt x="6350000" y="6350000"/>
                  </a:lnTo>
                  <a:cubicBezTo>
                    <a:pt x="6350000" y="2843530"/>
                    <a:pt x="3506470" y="0"/>
                    <a:pt x="0" y="0"/>
                  </a:cubicBezTo>
                  <a:close/>
                </a:path>
              </a:pathLst>
            </a:custGeom>
            <a:blipFill>
              <a:blip r:embed="rId4"/>
              <a:stretch>
                <a:fillRect l="-25046" t="0" r="-25046" b="0"/>
              </a:stretch>
            </a:blipFill>
          </p:spPr>
        </p:sp>
      </p:grpSp>
      <p:grpSp>
        <p:nvGrpSpPr>
          <p:cNvPr name="Group 8" id="8"/>
          <p:cNvGrpSpPr/>
          <p:nvPr/>
        </p:nvGrpSpPr>
        <p:grpSpPr>
          <a:xfrm rot="0">
            <a:off x="4208057" y="2459479"/>
            <a:ext cx="3642131" cy="3642131"/>
            <a:chOff x="0" y="0"/>
            <a:chExt cx="812800" cy="812800"/>
          </a:xfrm>
        </p:grpSpPr>
        <p:sp>
          <p:nvSpPr>
            <p:cNvPr name="Freeform 9" id="9"/>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866381" y="727543"/>
            <a:ext cx="16555238" cy="664972"/>
          </a:xfrm>
          <a:prstGeom prst="rect">
            <a:avLst/>
          </a:prstGeom>
        </p:spPr>
        <p:txBody>
          <a:bodyPr anchor="t" rtlCol="false" tIns="0" lIns="0" bIns="0" rIns="0">
            <a:spAutoFit/>
          </a:bodyPr>
          <a:lstStyle/>
          <a:p>
            <a:pPr algn="ctr">
              <a:lnSpc>
                <a:spcPts val="5084"/>
              </a:lnSpc>
            </a:pPr>
            <a:r>
              <a:rPr lang="en-US" sz="4100">
                <a:solidFill>
                  <a:srgbClr val="000000"/>
                </a:solidFill>
                <a:latin typeface="Poppins Bold"/>
              </a:rPr>
              <a:t>Benefits of Hernia Surgery</a:t>
            </a:r>
          </a:p>
        </p:txBody>
      </p:sp>
      <p:grpSp>
        <p:nvGrpSpPr>
          <p:cNvPr name="Group 12" id="12"/>
          <p:cNvGrpSpPr/>
          <p:nvPr/>
        </p:nvGrpSpPr>
        <p:grpSpPr>
          <a:xfrm rot="0">
            <a:off x="8642631" y="1835987"/>
            <a:ext cx="1002738" cy="80234"/>
            <a:chOff x="0" y="0"/>
            <a:chExt cx="264095" cy="21132"/>
          </a:xfrm>
        </p:grpSpPr>
        <p:sp>
          <p:nvSpPr>
            <p:cNvPr name="Freeform 13" id="13"/>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00229B"/>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0191142" y="2544373"/>
            <a:ext cx="874255" cy="874255"/>
            <a:chOff x="0" y="0"/>
            <a:chExt cx="812800" cy="812800"/>
          </a:xfrm>
        </p:grpSpPr>
        <p:sp>
          <p:nvSpPr>
            <p:cNvPr name="Freeform 16" id="1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1434561" y="2776421"/>
            <a:ext cx="6851761" cy="358775"/>
          </a:xfrm>
          <a:prstGeom prst="rect">
            <a:avLst/>
          </a:prstGeom>
        </p:spPr>
        <p:txBody>
          <a:bodyPr anchor="t" rtlCol="false" tIns="0" lIns="0" bIns="0" rIns="0">
            <a:spAutoFit/>
          </a:bodyPr>
          <a:lstStyle/>
          <a:p>
            <a:pPr>
              <a:lnSpc>
                <a:spcPts val="2799"/>
              </a:lnSpc>
              <a:spcBef>
                <a:spcPct val="0"/>
              </a:spcBef>
            </a:pPr>
            <a:r>
              <a:rPr lang="en-US" sz="1999">
                <a:solidFill>
                  <a:srgbClr val="201E1E"/>
                </a:solidFill>
                <a:latin typeface="Poppins Bold"/>
              </a:rPr>
              <a:t>Hernia Repair</a:t>
            </a:r>
          </a:p>
        </p:txBody>
      </p:sp>
      <p:sp>
        <p:nvSpPr>
          <p:cNvPr name="TextBox 19" id="19"/>
          <p:cNvSpPr txBox="true"/>
          <p:nvPr/>
        </p:nvSpPr>
        <p:spPr>
          <a:xfrm rot="0">
            <a:off x="10191142" y="272497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01</a:t>
            </a:r>
          </a:p>
        </p:txBody>
      </p:sp>
      <p:grpSp>
        <p:nvGrpSpPr>
          <p:cNvPr name="Group 20" id="20"/>
          <p:cNvGrpSpPr/>
          <p:nvPr/>
        </p:nvGrpSpPr>
        <p:grpSpPr>
          <a:xfrm rot="0">
            <a:off x="10171022" y="4104428"/>
            <a:ext cx="874255" cy="874255"/>
            <a:chOff x="0" y="0"/>
            <a:chExt cx="812800" cy="812800"/>
          </a:xfrm>
        </p:grpSpPr>
        <p:sp>
          <p:nvSpPr>
            <p:cNvPr name="Freeform 21" id="2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11414442" y="4333593"/>
            <a:ext cx="6851761" cy="358775"/>
          </a:xfrm>
          <a:prstGeom prst="rect">
            <a:avLst/>
          </a:prstGeom>
        </p:spPr>
        <p:txBody>
          <a:bodyPr anchor="t" rtlCol="false" tIns="0" lIns="0" bIns="0" rIns="0">
            <a:spAutoFit/>
          </a:bodyPr>
          <a:lstStyle/>
          <a:p>
            <a:pPr>
              <a:lnSpc>
                <a:spcPts val="2799"/>
              </a:lnSpc>
              <a:spcBef>
                <a:spcPct val="0"/>
              </a:spcBef>
            </a:pPr>
            <a:r>
              <a:rPr lang="en-US" sz="1999">
                <a:solidFill>
                  <a:srgbClr val="201E1E"/>
                </a:solidFill>
                <a:latin typeface="Poppins Bold"/>
              </a:rPr>
              <a:t>Relief from Symptoms</a:t>
            </a:r>
          </a:p>
        </p:txBody>
      </p:sp>
      <p:sp>
        <p:nvSpPr>
          <p:cNvPr name="TextBox 24" id="24"/>
          <p:cNvSpPr txBox="true"/>
          <p:nvPr/>
        </p:nvSpPr>
        <p:spPr>
          <a:xfrm rot="0">
            <a:off x="10171022" y="4285033"/>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02</a:t>
            </a:r>
          </a:p>
        </p:txBody>
      </p:sp>
      <p:grpSp>
        <p:nvGrpSpPr>
          <p:cNvPr name="Group 25" id="25"/>
          <p:cNvGrpSpPr/>
          <p:nvPr/>
        </p:nvGrpSpPr>
        <p:grpSpPr>
          <a:xfrm rot="0">
            <a:off x="10171022" y="5664483"/>
            <a:ext cx="874255" cy="874255"/>
            <a:chOff x="0" y="0"/>
            <a:chExt cx="812800" cy="812800"/>
          </a:xfrm>
        </p:grpSpPr>
        <p:sp>
          <p:nvSpPr>
            <p:cNvPr name="Freeform 26" id="2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11414442" y="5896531"/>
            <a:ext cx="6851761" cy="358775"/>
          </a:xfrm>
          <a:prstGeom prst="rect">
            <a:avLst/>
          </a:prstGeom>
        </p:spPr>
        <p:txBody>
          <a:bodyPr anchor="t" rtlCol="false" tIns="0" lIns="0" bIns="0" rIns="0">
            <a:spAutoFit/>
          </a:bodyPr>
          <a:lstStyle/>
          <a:p>
            <a:pPr>
              <a:lnSpc>
                <a:spcPts val="2799"/>
              </a:lnSpc>
              <a:spcBef>
                <a:spcPct val="0"/>
              </a:spcBef>
            </a:pPr>
            <a:r>
              <a:rPr lang="en-US" sz="1999">
                <a:solidFill>
                  <a:srgbClr val="201E1E"/>
                </a:solidFill>
                <a:latin typeface="Poppins Bold"/>
              </a:rPr>
              <a:t>Prevention of Complications</a:t>
            </a:r>
          </a:p>
        </p:txBody>
      </p:sp>
      <p:sp>
        <p:nvSpPr>
          <p:cNvPr name="TextBox 29" id="29"/>
          <p:cNvSpPr txBox="true"/>
          <p:nvPr/>
        </p:nvSpPr>
        <p:spPr>
          <a:xfrm rot="0">
            <a:off x="10171022" y="584508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03</a:t>
            </a:r>
          </a:p>
        </p:txBody>
      </p:sp>
      <p:sp>
        <p:nvSpPr>
          <p:cNvPr name="Freeform 30" id="30"/>
          <p:cNvSpPr/>
          <p:nvPr/>
        </p:nvSpPr>
        <p:spPr>
          <a:xfrm flipH="false" flipV="false" rot="0">
            <a:off x="338993" y="338993"/>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1" id="31"/>
          <p:cNvSpPr/>
          <p:nvPr/>
        </p:nvSpPr>
        <p:spPr>
          <a:xfrm flipH="false" flipV="false" rot="0">
            <a:off x="8195041" y="5558449"/>
            <a:ext cx="689707" cy="689707"/>
          </a:xfrm>
          <a:custGeom>
            <a:avLst/>
            <a:gdLst/>
            <a:ahLst/>
            <a:cxnLst/>
            <a:rect r="r" b="b" t="t" l="l"/>
            <a:pathLst>
              <a:path h="689707" w="689707">
                <a:moveTo>
                  <a:pt x="0" y="0"/>
                </a:moveTo>
                <a:lnTo>
                  <a:pt x="689707" y="0"/>
                </a:lnTo>
                <a:lnTo>
                  <a:pt x="689707" y="689706"/>
                </a:lnTo>
                <a:lnTo>
                  <a:pt x="0" y="6897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32" id="32"/>
          <p:cNvGrpSpPr/>
          <p:nvPr/>
        </p:nvGrpSpPr>
        <p:grpSpPr>
          <a:xfrm rot="0">
            <a:off x="10171022" y="7224538"/>
            <a:ext cx="874255" cy="874255"/>
            <a:chOff x="0" y="0"/>
            <a:chExt cx="812800" cy="812800"/>
          </a:xfrm>
        </p:grpSpPr>
        <p:sp>
          <p:nvSpPr>
            <p:cNvPr name="Freeform 33" id="33"/>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1414442" y="7453703"/>
            <a:ext cx="7014080" cy="358775"/>
          </a:xfrm>
          <a:prstGeom prst="rect">
            <a:avLst/>
          </a:prstGeom>
        </p:spPr>
        <p:txBody>
          <a:bodyPr anchor="t" rtlCol="false" tIns="0" lIns="0" bIns="0" rIns="0">
            <a:spAutoFit/>
          </a:bodyPr>
          <a:lstStyle/>
          <a:p>
            <a:pPr>
              <a:lnSpc>
                <a:spcPts val="2799"/>
              </a:lnSpc>
              <a:spcBef>
                <a:spcPct val="0"/>
              </a:spcBef>
            </a:pPr>
            <a:r>
              <a:rPr lang="en-US" sz="1999">
                <a:solidFill>
                  <a:srgbClr val="201E1E"/>
                </a:solidFill>
                <a:latin typeface="Poppins Bold"/>
              </a:rPr>
              <a:t>Improved Quality of Life</a:t>
            </a:r>
          </a:p>
        </p:txBody>
      </p:sp>
      <p:sp>
        <p:nvSpPr>
          <p:cNvPr name="TextBox 36" id="36"/>
          <p:cNvSpPr txBox="true"/>
          <p:nvPr/>
        </p:nvSpPr>
        <p:spPr>
          <a:xfrm rot="0">
            <a:off x="10171022" y="7405143"/>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04</a:t>
            </a:r>
          </a:p>
        </p:txBody>
      </p:sp>
      <p:grpSp>
        <p:nvGrpSpPr>
          <p:cNvPr name="Group 37" id="37"/>
          <p:cNvGrpSpPr/>
          <p:nvPr/>
        </p:nvGrpSpPr>
        <p:grpSpPr>
          <a:xfrm rot="0">
            <a:off x="5167533" y="3420321"/>
            <a:ext cx="1723179" cy="1723179"/>
            <a:chOff x="0" y="0"/>
            <a:chExt cx="812800" cy="812800"/>
          </a:xfrm>
        </p:grpSpPr>
        <p:sp>
          <p:nvSpPr>
            <p:cNvPr name="Freeform 38" id="38"/>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10191142" y="8784593"/>
            <a:ext cx="874255" cy="874255"/>
            <a:chOff x="0" y="0"/>
            <a:chExt cx="812800" cy="812800"/>
          </a:xfrm>
        </p:grpSpPr>
        <p:sp>
          <p:nvSpPr>
            <p:cNvPr name="Freeform 41" id="4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11434561" y="9013758"/>
            <a:ext cx="7014080" cy="358775"/>
          </a:xfrm>
          <a:prstGeom prst="rect">
            <a:avLst/>
          </a:prstGeom>
        </p:spPr>
        <p:txBody>
          <a:bodyPr anchor="t" rtlCol="false" tIns="0" lIns="0" bIns="0" rIns="0">
            <a:spAutoFit/>
          </a:bodyPr>
          <a:lstStyle/>
          <a:p>
            <a:pPr>
              <a:lnSpc>
                <a:spcPts val="2799"/>
              </a:lnSpc>
              <a:spcBef>
                <a:spcPct val="0"/>
              </a:spcBef>
            </a:pPr>
            <a:r>
              <a:rPr lang="en-US" sz="1999">
                <a:solidFill>
                  <a:srgbClr val="201E1E"/>
                </a:solidFill>
                <a:latin typeface="Poppins Bold"/>
              </a:rPr>
              <a:t>Lower Recurrence Rate</a:t>
            </a:r>
          </a:p>
        </p:txBody>
      </p:sp>
      <p:sp>
        <p:nvSpPr>
          <p:cNvPr name="TextBox 44" id="44"/>
          <p:cNvSpPr txBox="true"/>
          <p:nvPr/>
        </p:nvSpPr>
        <p:spPr>
          <a:xfrm rot="0">
            <a:off x="10191142" y="896519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05</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371314" y="5625565"/>
            <a:ext cx="4832535" cy="5710529"/>
          </a:xfrm>
          <a:custGeom>
            <a:avLst/>
            <a:gdLst/>
            <a:ahLst/>
            <a:cxnLst/>
            <a:rect r="r" b="b" t="t" l="l"/>
            <a:pathLst>
              <a:path h="5710529" w="4832535">
                <a:moveTo>
                  <a:pt x="0" y="5710529"/>
                </a:moveTo>
                <a:lnTo>
                  <a:pt x="4832535" y="5710529"/>
                </a:lnTo>
                <a:lnTo>
                  <a:pt x="4832535" y="0"/>
                </a:lnTo>
                <a:lnTo>
                  <a:pt x="0" y="0"/>
                </a:lnTo>
                <a:lnTo>
                  <a:pt x="0" y="5710529"/>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005011" y="0"/>
            <a:ext cx="5282989" cy="10287000"/>
            <a:chOff x="0" y="0"/>
            <a:chExt cx="7043986" cy="13716000"/>
          </a:xfrm>
        </p:grpSpPr>
        <p:pic>
          <p:nvPicPr>
            <p:cNvPr name="Picture 4" id="4"/>
            <p:cNvPicPr>
              <a:picLocks noChangeAspect="true"/>
            </p:cNvPicPr>
            <p:nvPr/>
          </p:nvPicPr>
          <p:blipFill>
            <a:blip r:embed="rId4"/>
            <a:srcRect l="32881" t="0" r="32881" b="0"/>
            <a:stretch>
              <a:fillRect/>
            </a:stretch>
          </p:blipFill>
          <p:spPr>
            <a:xfrm flipH="false" flipV="false">
              <a:off x="0" y="0"/>
              <a:ext cx="7043986" cy="13716000"/>
            </a:xfrm>
            <a:prstGeom prst="rect">
              <a:avLst/>
            </a:prstGeom>
          </p:spPr>
        </p:pic>
      </p:grpSp>
      <p:sp>
        <p:nvSpPr>
          <p:cNvPr name="TextBox 5" id="5"/>
          <p:cNvSpPr txBox="true"/>
          <p:nvPr/>
        </p:nvSpPr>
        <p:spPr>
          <a:xfrm rot="0">
            <a:off x="1028700" y="885947"/>
            <a:ext cx="10938522" cy="822325"/>
          </a:xfrm>
          <a:prstGeom prst="rect">
            <a:avLst/>
          </a:prstGeom>
        </p:spPr>
        <p:txBody>
          <a:bodyPr anchor="t" rtlCol="false" tIns="0" lIns="0" bIns="0" rIns="0">
            <a:spAutoFit/>
          </a:bodyPr>
          <a:lstStyle/>
          <a:p>
            <a:pPr>
              <a:lnSpc>
                <a:spcPts val="6200"/>
              </a:lnSpc>
            </a:pPr>
            <a:r>
              <a:rPr lang="en-US" sz="5000">
                <a:solidFill>
                  <a:srgbClr val="000000"/>
                </a:solidFill>
                <a:latin typeface="Poppins Bold"/>
              </a:rPr>
              <a:t>Precautions after Hernia Surgery</a:t>
            </a:r>
          </a:p>
        </p:txBody>
      </p:sp>
      <p:grpSp>
        <p:nvGrpSpPr>
          <p:cNvPr name="Group 6" id="6"/>
          <p:cNvGrpSpPr/>
          <p:nvPr/>
        </p:nvGrpSpPr>
        <p:grpSpPr>
          <a:xfrm rot="0">
            <a:off x="1145247" y="2169854"/>
            <a:ext cx="1002738" cy="80234"/>
            <a:chOff x="0" y="0"/>
            <a:chExt cx="264095" cy="21132"/>
          </a:xfrm>
        </p:grpSpPr>
        <p:sp>
          <p:nvSpPr>
            <p:cNvPr name="Freeform 7" id="7"/>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00229B"/>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044953" y="4877504"/>
            <a:ext cx="874255" cy="874255"/>
            <a:chOff x="0" y="0"/>
            <a:chExt cx="812800" cy="812800"/>
          </a:xfrm>
        </p:grpSpPr>
        <p:sp>
          <p:nvSpPr>
            <p:cNvPr name="Freeform 10" id="10"/>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3241817" y="5090158"/>
            <a:ext cx="3512981"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Support the Incision</a:t>
            </a:r>
          </a:p>
        </p:txBody>
      </p:sp>
      <p:sp>
        <p:nvSpPr>
          <p:cNvPr name="TextBox 13" id="13"/>
          <p:cNvSpPr txBox="true"/>
          <p:nvPr/>
        </p:nvSpPr>
        <p:spPr>
          <a:xfrm rot="0">
            <a:off x="2044953" y="505810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03</a:t>
            </a:r>
          </a:p>
        </p:txBody>
      </p:sp>
      <p:grpSp>
        <p:nvGrpSpPr>
          <p:cNvPr name="Group 14" id="14"/>
          <p:cNvGrpSpPr/>
          <p:nvPr/>
        </p:nvGrpSpPr>
        <p:grpSpPr>
          <a:xfrm rot="0">
            <a:off x="7359166" y="4877504"/>
            <a:ext cx="874255" cy="874255"/>
            <a:chOff x="0" y="0"/>
            <a:chExt cx="812800" cy="812800"/>
          </a:xfrm>
        </p:grpSpPr>
        <p:sp>
          <p:nvSpPr>
            <p:cNvPr name="Freeform 15" id="15"/>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8557271" y="4894896"/>
            <a:ext cx="2635106" cy="782320"/>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Maintain Proper Wound Care</a:t>
            </a:r>
          </a:p>
        </p:txBody>
      </p:sp>
      <p:sp>
        <p:nvSpPr>
          <p:cNvPr name="TextBox 18" id="18"/>
          <p:cNvSpPr txBox="true"/>
          <p:nvPr/>
        </p:nvSpPr>
        <p:spPr>
          <a:xfrm rot="0">
            <a:off x="7359166" y="505810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04</a:t>
            </a:r>
          </a:p>
        </p:txBody>
      </p:sp>
      <p:sp>
        <p:nvSpPr>
          <p:cNvPr name="Freeform 19" id="19"/>
          <p:cNvSpPr/>
          <p:nvPr/>
        </p:nvSpPr>
        <p:spPr>
          <a:xfrm flipH="false" flipV="false" rot="0">
            <a:off x="10847524" y="1520264"/>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0" id="20"/>
          <p:cNvGrpSpPr/>
          <p:nvPr/>
        </p:nvGrpSpPr>
        <p:grpSpPr>
          <a:xfrm rot="0">
            <a:off x="2044953" y="3169293"/>
            <a:ext cx="874255" cy="874255"/>
            <a:chOff x="0" y="0"/>
            <a:chExt cx="812800" cy="812800"/>
          </a:xfrm>
        </p:grpSpPr>
        <p:sp>
          <p:nvSpPr>
            <p:cNvPr name="Freeform 21" id="2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3241817" y="3186686"/>
            <a:ext cx="3512981" cy="782320"/>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Follow Post-operative Instructions</a:t>
            </a:r>
          </a:p>
        </p:txBody>
      </p:sp>
      <p:sp>
        <p:nvSpPr>
          <p:cNvPr name="TextBox 24" id="24"/>
          <p:cNvSpPr txBox="true"/>
          <p:nvPr/>
        </p:nvSpPr>
        <p:spPr>
          <a:xfrm rot="0">
            <a:off x="2044953" y="334989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01</a:t>
            </a:r>
          </a:p>
        </p:txBody>
      </p:sp>
      <p:grpSp>
        <p:nvGrpSpPr>
          <p:cNvPr name="Group 25" id="25"/>
          <p:cNvGrpSpPr/>
          <p:nvPr/>
        </p:nvGrpSpPr>
        <p:grpSpPr>
          <a:xfrm rot="0">
            <a:off x="7359166" y="3169293"/>
            <a:ext cx="874255" cy="874255"/>
            <a:chOff x="0" y="0"/>
            <a:chExt cx="812800" cy="812800"/>
          </a:xfrm>
        </p:grpSpPr>
        <p:sp>
          <p:nvSpPr>
            <p:cNvPr name="Freeform 26" id="2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8557271" y="3368948"/>
            <a:ext cx="3409950"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Take Adequate Rest</a:t>
            </a:r>
          </a:p>
        </p:txBody>
      </p:sp>
      <p:sp>
        <p:nvSpPr>
          <p:cNvPr name="TextBox 29" id="29"/>
          <p:cNvSpPr txBox="true"/>
          <p:nvPr/>
        </p:nvSpPr>
        <p:spPr>
          <a:xfrm rot="0">
            <a:off x="7359166" y="334989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02</a:t>
            </a:r>
          </a:p>
        </p:txBody>
      </p:sp>
      <p:grpSp>
        <p:nvGrpSpPr>
          <p:cNvPr name="Group 30" id="30"/>
          <p:cNvGrpSpPr/>
          <p:nvPr/>
        </p:nvGrpSpPr>
        <p:grpSpPr>
          <a:xfrm rot="0">
            <a:off x="2044953" y="6589092"/>
            <a:ext cx="874255" cy="874255"/>
            <a:chOff x="0" y="0"/>
            <a:chExt cx="812800" cy="812800"/>
          </a:xfrm>
        </p:grpSpPr>
        <p:sp>
          <p:nvSpPr>
            <p:cNvPr name="Freeform 31" id="3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3241817" y="6609367"/>
            <a:ext cx="3512981" cy="782320"/>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Wear Supportive Garments</a:t>
            </a:r>
          </a:p>
        </p:txBody>
      </p:sp>
      <p:sp>
        <p:nvSpPr>
          <p:cNvPr name="TextBox 34" id="34"/>
          <p:cNvSpPr txBox="true"/>
          <p:nvPr/>
        </p:nvSpPr>
        <p:spPr>
          <a:xfrm rot="0">
            <a:off x="2044953" y="6769696"/>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05</a:t>
            </a:r>
          </a:p>
        </p:txBody>
      </p:sp>
      <p:grpSp>
        <p:nvGrpSpPr>
          <p:cNvPr name="Group 35" id="35"/>
          <p:cNvGrpSpPr/>
          <p:nvPr/>
        </p:nvGrpSpPr>
        <p:grpSpPr>
          <a:xfrm rot="0">
            <a:off x="7359166" y="6589092"/>
            <a:ext cx="874255" cy="874255"/>
            <a:chOff x="0" y="0"/>
            <a:chExt cx="812800" cy="812800"/>
          </a:xfrm>
        </p:grpSpPr>
        <p:sp>
          <p:nvSpPr>
            <p:cNvPr name="Freeform 36" id="3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 id="38"/>
          <p:cNvSpPr txBox="true"/>
          <p:nvPr/>
        </p:nvSpPr>
        <p:spPr>
          <a:xfrm rot="0">
            <a:off x="8557271" y="6801746"/>
            <a:ext cx="3409950"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Eat a Healthy Diet</a:t>
            </a:r>
          </a:p>
        </p:txBody>
      </p:sp>
      <p:sp>
        <p:nvSpPr>
          <p:cNvPr name="TextBox 39" id="39"/>
          <p:cNvSpPr txBox="true"/>
          <p:nvPr/>
        </p:nvSpPr>
        <p:spPr>
          <a:xfrm rot="0">
            <a:off x="7359166" y="6769696"/>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06</a:t>
            </a:r>
          </a:p>
        </p:txBody>
      </p:sp>
      <p:grpSp>
        <p:nvGrpSpPr>
          <p:cNvPr name="Group 40" id="40"/>
          <p:cNvGrpSpPr/>
          <p:nvPr/>
        </p:nvGrpSpPr>
        <p:grpSpPr>
          <a:xfrm rot="0">
            <a:off x="2044953" y="8301546"/>
            <a:ext cx="874255" cy="874255"/>
            <a:chOff x="0" y="0"/>
            <a:chExt cx="812800" cy="812800"/>
          </a:xfrm>
        </p:grpSpPr>
        <p:sp>
          <p:nvSpPr>
            <p:cNvPr name="Freeform 41" id="4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3241817" y="8318939"/>
            <a:ext cx="3512981" cy="782320"/>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Attend Follow-up Appointments</a:t>
            </a:r>
          </a:p>
        </p:txBody>
      </p:sp>
      <p:sp>
        <p:nvSpPr>
          <p:cNvPr name="TextBox 44" id="44"/>
          <p:cNvSpPr txBox="true"/>
          <p:nvPr/>
        </p:nvSpPr>
        <p:spPr>
          <a:xfrm rot="0">
            <a:off x="2044953" y="8482151"/>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03</a:t>
            </a:r>
          </a:p>
        </p:txBody>
      </p:sp>
      <p:grpSp>
        <p:nvGrpSpPr>
          <p:cNvPr name="Group 45" id="45"/>
          <p:cNvGrpSpPr/>
          <p:nvPr/>
        </p:nvGrpSpPr>
        <p:grpSpPr>
          <a:xfrm rot="0">
            <a:off x="7359166" y="8301546"/>
            <a:ext cx="874255" cy="874255"/>
            <a:chOff x="0" y="0"/>
            <a:chExt cx="812800" cy="812800"/>
          </a:xfrm>
        </p:grpSpPr>
        <p:sp>
          <p:nvSpPr>
            <p:cNvPr name="Freeform 46" id="4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47" id="4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8" id="48"/>
          <p:cNvSpPr txBox="true"/>
          <p:nvPr/>
        </p:nvSpPr>
        <p:spPr>
          <a:xfrm rot="0">
            <a:off x="8557271" y="8321822"/>
            <a:ext cx="3409950" cy="782320"/>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Report Any Unusual Symptoms</a:t>
            </a:r>
          </a:p>
        </p:txBody>
      </p:sp>
      <p:sp>
        <p:nvSpPr>
          <p:cNvPr name="TextBox 49" id="49"/>
          <p:cNvSpPr txBox="true"/>
          <p:nvPr/>
        </p:nvSpPr>
        <p:spPr>
          <a:xfrm rot="0">
            <a:off x="7359166" y="8482151"/>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04</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268283" y="4928853"/>
            <a:ext cx="4832535" cy="5710529"/>
          </a:xfrm>
          <a:custGeom>
            <a:avLst/>
            <a:gdLst/>
            <a:ahLst/>
            <a:cxnLst/>
            <a:rect r="r" b="b" t="t" l="l"/>
            <a:pathLst>
              <a:path h="5710529" w="4832535">
                <a:moveTo>
                  <a:pt x="0" y="5710528"/>
                </a:moveTo>
                <a:lnTo>
                  <a:pt x="4832535" y="5710528"/>
                </a:lnTo>
                <a:lnTo>
                  <a:pt x="4832535" y="0"/>
                </a:lnTo>
                <a:lnTo>
                  <a:pt x="0" y="0"/>
                </a:lnTo>
                <a:lnTo>
                  <a:pt x="0" y="5710528"/>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127359" y="7942424"/>
            <a:ext cx="321283" cy="1315876"/>
            <a:chOff x="0" y="0"/>
            <a:chExt cx="84618" cy="346568"/>
          </a:xfrm>
        </p:grpSpPr>
        <p:sp>
          <p:nvSpPr>
            <p:cNvPr name="Freeform 4" id="4"/>
            <p:cNvSpPr/>
            <p:nvPr/>
          </p:nvSpPr>
          <p:spPr>
            <a:xfrm flipH="false" flipV="false" rot="0">
              <a:off x="0" y="0"/>
              <a:ext cx="84618" cy="346568"/>
            </a:xfrm>
            <a:custGeom>
              <a:avLst/>
              <a:gdLst/>
              <a:ahLst/>
              <a:cxnLst/>
              <a:rect r="r" b="b" t="t" l="l"/>
              <a:pathLst>
                <a:path h="346568" w="84618">
                  <a:moveTo>
                    <a:pt x="42309" y="0"/>
                  </a:moveTo>
                  <a:lnTo>
                    <a:pt x="42309" y="0"/>
                  </a:lnTo>
                  <a:cubicBezTo>
                    <a:pt x="65675" y="0"/>
                    <a:pt x="84618" y="18942"/>
                    <a:pt x="84618" y="42309"/>
                  </a:cubicBezTo>
                  <a:lnTo>
                    <a:pt x="84618" y="304259"/>
                  </a:lnTo>
                  <a:cubicBezTo>
                    <a:pt x="84618" y="315480"/>
                    <a:pt x="80160" y="326242"/>
                    <a:pt x="72226" y="334176"/>
                  </a:cubicBezTo>
                  <a:cubicBezTo>
                    <a:pt x="64291" y="342111"/>
                    <a:pt x="53530" y="346568"/>
                    <a:pt x="42309" y="346568"/>
                  </a:cubicBezTo>
                  <a:lnTo>
                    <a:pt x="42309" y="346568"/>
                  </a:lnTo>
                  <a:cubicBezTo>
                    <a:pt x="18942" y="346568"/>
                    <a:pt x="0" y="327626"/>
                    <a:pt x="0" y="304259"/>
                  </a:cubicBezTo>
                  <a:lnTo>
                    <a:pt x="0" y="42309"/>
                  </a:lnTo>
                  <a:cubicBezTo>
                    <a:pt x="0" y="31088"/>
                    <a:pt x="4458" y="20326"/>
                    <a:pt x="12392" y="12392"/>
                  </a:cubicBezTo>
                  <a:cubicBezTo>
                    <a:pt x="20326" y="4458"/>
                    <a:pt x="31088" y="0"/>
                    <a:pt x="42309" y="0"/>
                  </a:cubicBezTo>
                  <a:close/>
                </a:path>
              </a:pathLst>
            </a:custGeom>
            <a:solidFill>
              <a:srgbClr val="00229B"/>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6" id="6"/>
          <p:cNvGrpSpPr>
            <a:grpSpLocks noChangeAspect="true"/>
          </p:cNvGrpSpPr>
          <p:nvPr/>
        </p:nvGrpSpPr>
        <p:grpSpPr>
          <a:xfrm rot="0">
            <a:off x="10564210" y="-1815265"/>
            <a:ext cx="9340390" cy="9340353"/>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80426" t="0" r="-4757" b="0"/>
              </a:stretch>
            </a:blipFill>
          </p:spPr>
        </p:sp>
      </p:grpSp>
      <p:grpSp>
        <p:nvGrpSpPr>
          <p:cNvPr name="Group 8" id="8"/>
          <p:cNvGrpSpPr>
            <a:grpSpLocks noChangeAspect="true"/>
          </p:cNvGrpSpPr>
          <p:nvPr/>
        </p:nvGrpSpPr>
        <p:grpSpPr>
          <a:xfrm rot="0">
            <a:off x="9579893" y="3337643"/>
            <a:ext cx="4604780" cy="4604780"/>
            <a:chOff x="0" y="0"/>
            <a:chExt cx="6350000" cy="6350000"/>
          </a:xfrm>
        </p:grpSpPr>
        <p:sp>
          <p:nvSpPr>
            <p:cNvPr name="Freeform 9" id="9"/>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229B"/>
            </a:solidFill>
          </p:spPr>
        </p:sp>
        <p:sp>
          <p:nvSpPr>
            <p:cNvPr name="Freeform 10" id="10"/>
            <p:cNvSpPr/>
            <p:nvPr/>
          </p:nvSpPr>
          <p:spPr>
            <a:xfrm flipH="false" flipV="false" rot="0">
              <a:off x="400267" y="526623"/>
              <a:ext cx="5549466" cy="5296755"/>
            </a:xfrm>
            <a:custGeom>
              <a:avLst/>
              <a:gdLst/>
              <a:ahLst/>
              <a:cxnLst/>
              <a:rect r="r" b="b" t="t" l="l"/>
              <a:pathLst>
                <a:path h="5296755" w="5549466">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5"/>
              <a:stretch>
                <a:fillRect l="-37410" t="0" r="-17236" b="0"/>
              </a:stretch>
            </a:blipFill>
          </p:spPr>
        </p:sp>
      </p:grpSp>
      <p:sp>
        <p:nvSpPr>
          <p:cNvPr name="TextBox 11" id="11"/>
          <p:cNvSpPr txBox="true"/>
          <p:nvPr/>
        </p:nvSpPr>
        <p:spPr>
          <a:xfrm rot="0">
            <a:off x="2147984" y="2418799"/>
            <a:ext cx="6418086" cy="998220"/>
          </a:xfrm>
          <a:prstGeom prst="rect">
            <a:avLst/>
          </a:prstGeom>
        </p:spPr>
        <p:txBody>
          <a:bodyPr anchor="t" rtlCol="false" tIns="0" lIns="0" bIns="0" rIns="0">
            <a:spAutoFit/>
          </a:bodyPr>
          <a:lstStyle/>
          <a:p>
            <a:pPr>
              <a:lnSpc>
                <a:spcPts val="7440"/>
              </a:lnSpc>
            </a:pPr>
            <a:r>
              <a:rPr lang="en-US" sz="6000">
                <a:solidFill>
                  <a:srgbClr val="000000"/>
                </a:solidFill>
                <a:latin typeface="Poppins Bold"/>
              </a:rPr>
              <a:t>Contact us</a:t>
            </a:r>
          </a:p>
        </p:txBody>
      </p:sp>
      <p:grpSp>
        <p:nvGrpSpPr>
          <p:cNvPr name="Group 12" id="12"/>
          <p:cNvGrpSpPr/>
          <p:nvPr/>
        </p:nvGrpSpPr>
        <p:grpSpPr>
          <a:xfrm rot="0">
            <a:off x="2147984" y="2209971"/>
            <a:ext cx="1002738" cy="80234"/>
            <a:chOff x="0" y="0"/>
            <a:chExt cx="264095" cy="21132"/>
          </a:xfrm>
        </p:grpSpPr>
        <p:sp>
          <p:nvSpPr>
            <p:cNvPr name="Freeform 13" id="13"/>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00229B"/>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8890186" y="1600498"/>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4889551" y="8255508"/>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2147984" y="6458730"/>
            <a:ext cx="590606" cy="590606"/>
          </a:xfrm>
          <a:custGeom>
            <a:avLst/>
            <a:gdLst/>
            <a:ahLst/>
            <a:cxnLst/>
            <a:rect r="r" b="b" t="t" l="l"/>
            <a:pathLst>
              <a:path h="590606" w="590606">
                <a:moveTo>
                  <a:pt x="0" y="0"/>
                </a:moveTo>
                <a:lnTo>
                  <a:pt x="590606" y="0"/>
                </a:lnTo>
                <a:lnTo>
                  <a:pt x="590606" y="590606"/>
                </a:lnTo>
                <a:lnTo>
                  <a:pt x="0" y="5906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2147984" y="7447068"/>
            <a:ext cx="590606" cy="590606"/>
          </a:xfrm>
          <a:custGeom>
            <a:avLst/>
            <a:gdLst/>
            <a:ahLst/>
            <a:cxnLst/>
            <a:rect r="r" b="b" t="t" l="l"/>
            <a:pathLst>
              <a:path h="590606" w="590606">
                <a:moveTo>
                  <a:pt x="0" y="0"/>
                </a:moveTo>
                <a:lnTo>
                  <a:pt x="590606" y="0"/>
                </a:lnTo>
                <a:lnTo>
                  <a:pt x="590606" y="590606"/>
                </a:lnTo>
                <a:lnTo>
                  <a:pt x="0" y="5906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2147984" y="4471476"/>
            <a:ext cx="590606" cy="590606"/>
          </a:xfrm>
          <a:custGeom>
            <a:avLst/>
            <a:gdLst/>
            <a:ahLst/>
            <a:cxnLst/>
            <a:rect r="r" b="b" t="t" l="l"/>
            <a:pathLst>
              <a:path h="590606" w="590606">
                <a:moveTo>
                  <a:pt x="0" y="0"/>
                </a:moveTo>
                <a:lnTo>
                  <a:pt x="590606" y="0"/>
                </a:lnTo>
                <a:lnTo>
                  <a:pt x="590606" y="590605"/>
                </a:lnTo>
                <a:lnTo>
                  <a:pt x="0" y="59060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2147984" y="5465103"/>
            <a:ext cx="590606" cy="590606"/>
          </a:xfrm>
          <a:custGeom>
            <a:avLst/>
            <a:gdLst/>
            <a:ahLst/>
            <a:cxnLst/>
            <a:rect r="r" b="b" t="t" l="l"/>
            <a:pathLst>
              <a:path h="590606" w="590606">
                <a:moveTo>
                  <a:pt x="0" y="0"/>
                </a:moveTo>
                <a:lnTo>
                  <a:pt x="590606" y="0"/>
                </a:lnTo>
                <a:lnTo>
                  <a:pt x="590606" y="590606"/>
                </a:lnTo>
                <a:lnTo>
                  <a:pt x="0" y="5906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1" id="21"/>
          <p:cNvSpPr txBox="true"/>
          <p:nvPr/>
        </p:nvSpPr>
        <p:spPr>
          <a:xfrm rot="0">
            <a:off x="3108698" y="4504151"/>
            <a:ext cx="4839157" cy="415313"/>
          </a:xfrm>
          <a:prstGeom prst="rect">
            <a:avLst/>
          </a:prstGeom>
        </p:spPr>
        <p:txBody>
          <a:bodyPr anchor="t" rtlCol="false" tIns="0" lIns="0" bIns="0" rIns="0">
            <a:spAutoFit/>
          </a:bodyPr>
          <a:lstStyle/>
          <a:p>
            <a:pPr>
              <a:lnSpc>
                <a:spcPts val="3268"/>
              </a:lnSpc>
              <a:spcBef>
                <a:spcPct val="0"/>
              </a:spcBef>
            </a:pPr>
            <a:r>
              <a:rPr lang="en-US" sz="2334">
                <a:solidFill>
                  <a:srgbClr val="000000"/>
                </a:solidFill>
                <a:latin typeface="Poppins"/>
                <a:hlinkClick r:id="rId16" tooltip="tel:+91%209769765997"/>
              </a:rPr>
              <a:t>+91 9769765997</a:t>
            </a:r>
          </a:p>
        </p:txBody>
      </p:sp>
      <p:sp>
        <p:nvSpPr>
          <p:cNvPr name="TextBox 22" id="22"/>
          <p:cNvSpPr txBox="true"/>
          <p:nvPr/>
        </p:nvSpPr>
        <p:spPr>
          <a:xfrm rot="0">
            <a:off x="3108698" y="5497779"/>
            <a:ext cx="4839157" cy="415313"/>
          </a:xfrm>
          <a:prstGeom prst="rect">
            <a:avLst/>
          </a:prstGeom>
        </p:spPr>
        <p:txBody>
          <a:bodyPr anchor="t" rtlCol="false" tIns="0" lIns="0" bIns="0" rIns="0">
            <a:spAutoFit/>
          </a:bodyPr>
          <a:lstStyle/>
          <a:p>
            <a:pPr>
              <a:lnSpc>
                <a:spcPts val="3268"/>
              </a:lnSpc>
              <a:spcBef>
                <a:spcPct val="0"/>
              </a:spcBef>
            </a:pPr>
            <a:r>
              <a:rPr lang="en-US" sz="2334">
                <a:solidFill>
                  <a:srgbClr val="000000"/>
                </a:solidFill>
                <a:latin typeface="Poppins"/>
              </a:rPr>
              <a:t>www.drgautamnadkarni.com</a:t>
            </a:r>
          </a:p>
        </p:txBody>
      </p:sp>
      <p:sp>
        <p:nvSpPr>
          <p:cNvPr name="TextBox 23" id="23"/>
          <p:cNvSpPr txBox="true"/>
          <p:nvPr/>
        </p:nvSpPr>
        <p:spPr>
          <a:xfrm rot="0">
            <a:off x="3108698" y="6491406"/>
            <a:ext cx="4839157" cy="415313"/>
          </a:xfrm>
          <a:prstGeom prst="rect">
            <a:avLst/>
          </a:prstGeom>
        </p:spPr>
        <p:txBody>
          <a:bodyPr anchor="t" rtlCol="false" tIns="0" lIns="0" bIns="0" rIns="0">
            <a:spAutoFit/>
          </a:bodyPr>
          <a:lstStyle/>
          <a:p>
            <a:pPr>
              <a:lnSpc>
                <a:spcPts val="3268"/>
              </a:lnSpc>
              <a:spcBef>
                <a:spcPct val="0"/>
              </a:spcBef>
            </a:pPr>
            <a:r>
              <a:rPr lang="en-US" sz="2334">
                <a:solidFill>
                  <a:srgbClr val="000000"/>
                </a:solidFill>
                <a:latin typeface="Poppins"/>
                <a:hlinkClick r:id="rId17" tooltip="mailto:drgaunad@gmail.com"/>
              </a:rPr>
              <a:t>drgaunad@gmail.com</a:t>
            </a:r>
          </a:p>
        </p:txBody>
      </p:sp>
      <p:sp>
        <p:nvSpPr>
          <p:cNvPr name="TextBox 24" id="24"/>
          <p:cNvSpPr txBox="true"/>
          <p:nvPr/>
        </p:nvSpPr>
        <p:spPr>
          <a:xfrm rot="0">
            <a:off x="3108698" y="7479744"/>
            <a:ext cx="7455511" cy="1231180"/>
          </a:xfrm>
          <a:prstGeom prst="rect">
            <a:avLst/>
          </a:prstGeom>
        </p:spPr>
        <p:txBody>
          <a:bodyPr anchor="t" rtlCol="false" tIns="0" lIns="0" bIns="0" rIns="0">
            <a:spAutoFit/>
          </a:bodyPr>
          <a:lstStyle/>
          <a:p>
            <a:pPr>
              <a:lnSpc>
                <a:spcPts val="3268"/>
              </a:lnSpc>
              <a:spcBef>
                <a:spcPct val="0"/>
              </a:spcBef>
            </a:pPr>
            <a:r>
              <a:rPr lang="en-US" sz="2334">
                <a:solidFill>
                  <a:srgbClr val="000000"/>
                </a:solidFill>
                <a:latin typeface="Poppins"/>
              </a:rPr>
              <a:t>Dr Nayak's Diabetic Clinic, Signature Business Park, 1302, Postal Colony Rd, Postal Colony, Chembur, Mumbai, Maharashtra 400071</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5835" y="2712465"/>
            <a:ext cx="3138524" cy="79304"/>
            <a:chOff x="0" y="0"/>
            <a:chExt cx="826607" cy="20887"/>
          </a:xfrm>
        </p:grpSpPr>
        <p:sp>
          <p:nvSpPr>
            <p:cNvPr name="Freeform 3" id="3"/>
            <p:cNvSpPr/>
            <p:nvPr/>
          </p:nvSpPr>
          <p:spPr>
            <a:xfrm flipH="false" flipV="false" rot="0">
              <a:off x="0" y="0"/>
              <a:ext cx="826607" cy="20887"/>
            </a:xfrm>
            <a:custGeom>
              <a:avLst/>
              <a:gdLst/>
              <a:ahLst/>
              <a:cxnLst/>
              <a:rect r="r" b="b" t="t" l="l"/>
              <a:pathLst>
                <a:path h="20887" w="826607">
                  <a:moveTo>
                    <a:pt x="10443" y="0"/>
                  </a:moveTo>
                  <a:lnTo>
                    <a:pt x="816164" y="0"/>
                  </a:lnTo>
                  <a:cubicBezTo>
                    <a:pt x="818933" y="0"/>
                    <a:pt x="821590" y="1100"/>
                    <a:pt x="823548" y="3059"/>
                  </a:cubicBezTo>
                  <a:cubicBezTo>
                    <a:pt x="825507" y="5017"/>
                    <a:pt x="826607" y="7674"/>
                    <a:pt x="826607" y="10443"/>
                  </a:cubicBezTo>
                  <a:lnTo>
                    <a:pt x="826607" y="10443"/>
                  </a:lnTo>
                  <a:cubicBezTo>
                    <a:pt x="826607" y="13213"/>
                    <a:pt x="825507" y="15869"/>
                    <a:pt x="823548" y="17828"/>
                  </a:cubicBezTo>
                  <a:cubicBezTo>
                    <a:pt x="821590" y="19786"/>
                    <a:pt x="818933" y="20887"/>
                    <a:pt x="816164" y="20887"/>
                  </a:cubicBezTo>
                  <a:lnTo>
                    <a:pt x="10443" y="20887"/>
                  </a:lnTo>
                  <a:cubicBezTo>
                    <a:pt x="7674" y="20887"/>
                    <a:pt x="5017" y="19786"/>
                    <a:pt x="3059" y="17828"/>
                  </a:cubicBezTo>
                  <a:cubicBezTo>
                    <a:pt x="1100" y="15869"/>
                    <a:pt x="0" y="13213"/>
                    <a:pt x="0" y="10443"/>
                  </a:cubicBezTo>
                  <a:lnTo>
                    <a:pt x="0" y="10443"/>
                  </a:lnTo>
                  <a:cubicBezTo>
                    <a:pt x="0" y="7674"/>
                    <a:pt x="1100" y="5017"/>
                    <a:pt x="3059" y="3059"/>
                  </a:cubicBezTo>
                  <a:cubicBezTo>
                    <a:pt x="5017" y="1100"/>
                    <a:pt x="7674" y="0"/>
                    <a:pt x="10443" y="0"/>
                  </a:cubicBezTo>
                  <a:close/>
                </a:path>
              </a:pathLst>
            </a:custGeom>
            <a:solidFill>
              <a:srgbClr val="00229B"/>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799157" y="4272042"/>
            <a:ext cx="2359060" cy="959351"/>
          </a:xfrm>
          <a:custGeom>
            <a:avLst/>
            <a:gdLst/>
            <a:ahLst/>
            <a:cxnLst/>
            <a:rect r="r" b="b" t="t" l="l"/>
            <a:pathLst>
              <a:path h="959351" w="2359060">
                <a:moveTo>
                  <a:pt x="0" y="0"/>
                </a:moveTo>
                <a:lnTo>
                  <a:pt x="2359060" y="0"/>
                </a:lnTo>
                <a:lnTo>
                  <a:pt x="2359060" y="959351"/>
                </a:lnTo>
                <a:lnTo>
                  <a:pt x="0" y="959351"/>
                </a:lnTo>
                <a:lnTo>
                  <a:pt x="0" y="0"/>
                </a:lnTo>
                <a:close/>
              </a:path>
            </a:pathLst>
          </a:custGeom>
          <a:blipFill>
            <a:blip r:embed="rId2"/>
            <a:stretch>
              <a:fillRect l="0" t="0" r="0" b="0"/>
            </a:stretch>
          </a:blipFill>
        </p:spPr>
      </p:sp>
      <p:sp>
        <p:nvSpPr>
          <p:cNvPr name="Freeform 6" id="6"/>
          <p:cNvSpPr/>
          <p:nvPr/>
        </p:nvSpPr>
        <p:spPr>
          <a:xfrm flipH="false" flipV="false" rot="0">
            <a:off x="14890933" y="4039543"/>
            <a:ext cx="2368367" cy="1424347"/>
          </a:xfrm>
          <a:custGeom>
            <a:avLst/>
            <a:gdLst/>
            <a:ahLst/>
            <a:cxnLst/>
            <a:rect r="r" b="b" t="t" l="l"/>
            <a:pathLst>
              <a:path h="1424347" w="2368367">
                <a:moveTo>
                  <a:pt x="0" y="0"/>
                </a:moveTo>
                <a:lnTo>
                  <a:pt x="2368367" y="0"/>
                </a:lnTo>
                <a:lnTo>
                  <a:pt x="2368367" y="1424348"/>
                </a:lnTo>
                <a:lnTo>
                  <a:pt x="0" y="1424348"/>
                </a:lnTo>
                <a:lnTo>
                  <a:pt x="0" y="0"/>
                </a:lnTo>
                <a:close/>
              </a:path>
            </a:pathLst>
          </a:custGeom>
          <a:blipFill>
            <a:blip r:embed="rId3"/>
            <a:stretch>
              <a:fillRect l="-29099" t="0" r="-33056" b="0"/>
            </a:stretch>
          </a:blipFill>
        </p:spPr>
      </p:sp>
      <p:sp>
        <p:nvSpPr>
          <p:cNvPr name="Freeform 7" id="7"/>
          <p:cNvSpPr/>
          <p:nvPr/>
        </p:nvSpPr>
        <p:spPr>
          <a:xfrm flipH="false" flipV="false" rot="0">
            <a:off x="7694604" y="4039543"/>
            <a:ext cx="2748351" cy="1424347"/>
          </a:xfrm>
          <a:custGeom>
            <a:avLst/>
            <a:gdLst/>
            <a:ahLst/>
            <a:cxnLst/>
            <a:rect r="r" b="b" t="t" l="l"/>
            <a:pathLst>
              <a:path h="1424347" w="2748351">
                <a:moveTo>
                  <a:pt x="0" y="0"/>
                </a:moveTo>
                <a:lnTo>
                  <a:pt x="2748351" y="0"/>
                </a:lnTo>
                <a:lnTo>
                  <a:pt x="2748351" y="1424348"/>
                </a:lnTo>
                <a:lnTo>
                  <a:pt x="0" y="1424348"/>
                </a:lnTo>
                <a:lnTo>
                  <a:pt x="0" y="0"/>
                </a:lnTo>
                <a:close/>
              </a:path>
            </a:pathLst>
          </a:custGeom>
          <a:blipFill>
            <a:blip r:embed="rId4"/>
            <a:stretch>
              <a:fillRect l="-7820" t="-59691" r="-6015" b="-59959"/>
            </a:stretch>
          </a:blipFill>
        </p:spPr>
      </p:sp>
      <p:sp>
        <p:nvSpPr>
          <p:cNvPr name="Freeform 8" id="8"/>
          <p:cNvSpPr/>
          <p:nvPr/>
        </p:nvSpPr>
        <p:spPr>
          <a:xfrm flipH="false" flipV="false" rot="0">
            <a:off x="4198049" y="4362172"/>
            <a:ext cx="2765770" cy="779090"/>
          </a:xfrm>
          <a:custGeom>
            <a:avLst/>
            <a:gdLst/>
            <a:ahLst/>
            <a:cxnLst/>
            <a:rect r="r" b="b" t="t" l="l"/>
            <a:pathLst>
              <a:path h="779090" w="2765770">
                <a:moveTo>
                  <a:pt x="0" y="0"/>
                </a:moveTo>
                <a:lnTo>
                  <a:pt x="2765770" y="0"/>
                </a:lnTo>
                <a:lnTo>
                  <a:pt x="2765770" y="779090"/>
                </a:lnTo>
                <a:lnTo>
                  <a:pt x="0" y="779090"/>
                </a:lnTo>
                <a:lnTo>
                  <a:pt x="0" y="0"/>
                </a:lnTo>
                <a:close/>
              </a:path>
            </a:pathLst>
          </a:custGeom>
          <a:blipFill>
            <a:blip r:embed="rId5"/>
            <a:stretch>
              <a:fillRect l="0" t="0" r="0" b="0"/>
            </a:stretch>
          </a:blipFill>
        </p:spPr>
      </p:sp>
      <p:sp>
        <p:nvSpPr>
          <p:cNvPr name="Freeform 9" id="9"/>
          <p:cNvSpPr/>
          <p:nvPr/>
        </p:nvSpPr>
        <p:spPr>
          <a:xfrm flipH="false" flipV="false" rot="0">
            <a:off x="11841556" y="4090877"/>
            <a:ext cx="1321679" cy="1321679"/>
          </a:xfrm>
          <a:custGeom>
            <a:avLst/>
            <a:gdLst/>
            <a:ahLst/>
            <a:cxnLst/>
            <a:rect r="r" b="b" t="t" l="l"/>
            <a:pathLst>
              <a:path h="1321679" w="1321679">
                <a:moveTo>
                  <a:pt x="0" y="0"/>
                </a:moveTo>
                <a:lnTo>
                  <a:pt x="1321679" y="0"/>
                </a:lnTo>
                <a:lnTo>
                  <a:pt x="1321679" y="1321680"/>
                </a:lnTo>
                <a:lnTo>
                  <a:pt x="0" y="1321680"/>
                </a:lnTo>
                <a:lnTo>
                  <a:pt x="0" y="0"/>
                </a:lnTo>
                <a:close/>
              </a:path>
            </a:pathLst>
          </a:custGeom>
          <a:blipFill>
            <a:blip r:embed="rId6"/>
            <a:stretch>
              <a:fillRect l="0" t="0" r="0" b="0"/>
            </a:stretch>
          </a:blipFill>
        </p:spPr>
      </p:sp>
      <p:sp>
        <p:nvSpPr>
          <p:cNvPr name="TextBox 10" id="10"/>
          <p:cNvSpPr txBox="true"/>
          <p:nvPr/>
        </p:nvSpPr>
        <p:spPr>
          <a:xfrm rot="0">
            <a:off x="4320992" y="6433524"/>
            <a:ext cx="2597910" cy="1745615"/>
          </a:xfrm>
          <a:prstGeom prst="rect">
            <a:avLst/>
          </a:prstGeom>
        </p:spPr>
        <p:txBody>
          <a:bodyPr anchor="t" rtlCol="false" tIns="0" lIns="0" bIns="0" rIns="0">
            <a:spAutoFit/>
          </a:bodyPr>
          <a:lstStyle/>
          <a:p>
            <a:pPr>
              <a:lnSpc>
                <a:spcPts val="1960"/>
              </a:lnSpc>
            </a:pPr>
            <a:r>
              <a:rPr lang="en-US" sz="1400">
                <a:solidFill>
                  <a:srgbClr val="000000"/>
                </a:solidFill>
                <a:latin typeface="Poppins"/>
              </a:rPr>
              <a:t>Sion Trombay Rood, SumanNegar, Chembur, Mumbai Maharashtra- 400071.</a:t>
            </a:r>
          </a:p>
          <a:p>
            <a:pPr>
              <a:lnSpc>
                <a:spcPts val="1960"/>
              </a:lnSpc>
            </a:pPr>
            <a:r>
              <a:rPr lang="en-US" sz="1400">
                <a:solidFill>
                  <a:srgbClr val="000000"/>
                </a:solidFill>
                <a:latin typeface="Poppins"/>
              </a:rPr>
              <a:t>Tel: 022 33783378</a:t>
            </a:r>
          </a:p>
          <a:p>
            <a:pPr>
              <a:lnSpc>
                <a:spcPts val="1960"/>
              </a:lnSpc>
              <a:spcBef>
                <a:spcPct val="0"/>
              </a:spcBef>
            </a:pPr>
            <a:r>
              <a:rPr lang="en-US" sz="1400">
                <a:solidFill>
                  <a:srgbClr val="000000"/>
                </a:solidFill>
                <a:latin typeface="Poppins"/>
              </a:rPr>
              <a:t>Timing: 11 am to 1pm &amp;7pm by Appointment</a:t>
            </a:r>
          </a:p>
        </p:txBody>
      </p:sp>
      <p:sp>
        <p:nvSpPr>
          <p:cNvPr name="TextBox 11" id="11"/>
          <p:cNvSpPr txBox="true"/>
          <p:nvPr/>
        </p:nvSpPr>
        <p:spPr>
          <a:xfrm rot="0">
            <a:off x="4320992" y="5569797"/>
            <a:ext cx="2519884" cy="441325"/>
          </a:xfrm>
          <a:prstGeom prst="rect">
            <a:avLst/>
          </a:prstGeom>
        </p:spPr>
        <p:txBody>
          <a:bodyPr anchor="t" rtlCol="false" tIns="0" lIns="0" bIns="0" rIns="0">
            <a:spAutoFit/>
          </a:bodyPr>
          <a:lstStyle/>
          <a:p>
            <a:pPr>
              <a:lnSpc>
                <a:spcPts val="3499"/>
              </a:lnSpc>
              <a:spcBef>
                <a:spcPct val="0"/>
              </a:spcBef>
            </a:pPr>
            <a:r>
              <a:rPr lang="en-US" sz="2499">
                <a:solidFill>
                  <a:srgbClr val="000000"/>
                </a:solidFill>
                <a:latin typeface="Poppins Bold"/>
              </a:rPr>
              <a:t>02. Chambur</a:t>
            </a:r>
          </a:p>
        </p:txBody>
      </p:sp>
      <p:sp>
        <p:nvSpPr>
          <p:cNvPr name="TextBox 12" id="12"/>
          <p:cNvSpPr txBox="true"/>
          <p:nvPr/>
        </p:nvSpPr>
        <p:spPr>
          <a:xfrm rot="0">
            <a:off x="7845045" y="6433524"/>
            <a:ext cx="2597910" cy="1250315"/>
          </a:xfrm>
          <a:prstGeom prst="rect">
            <a:avLst/>
          </a:prstGeom>
        </p:spPr>
        <p:txBody>
          <a:bodyPr anchor="t" rtlCol="false" tIns="0" lIns="0" bIns="0" rIns="0">
            <a:spAutoFit/>
          </a:bodyPr>
          <a:lstStyle/>
          <a:p>
            <a:pPr>
              <a:lnSpc>
                <a:spcPts val="1960"/>
              </a:lnSpc>
            </a:pPr>
            <a:r>
              <a:rPr lang="en-US" sz="1400">
                <a:solidFill>
                  <a:srgbClr val="000000"/>
                </a:solidFill>
                <a:latin typeface="Poppins"/>
              </a:rPr>
              <a:t>Life Care Hospital, Opposite ongc Tower, Sion Bandra Link Road. Mumbai- 400 017</a:t>
            </a:r>
          </a:p>
          <a:p>
            <a:pPr>
              <a:lnSpc>
                <a:spcPts val="1960"/>
              </a:lnSpc>
            </a:pPr>
            <a:r>
              <a:rPr lang="en-US" sz="1400">
                <a:solidFill>
                  <a:srgbClr val="000000"/>
                </a:solidFill>
                <a:latin typeface="Poppins"/>
              </a:rPr>
              <a:t>Tel: 9920542589 </a:t>
            </a:r>
          </a:p>
          <a:p>
            <a:pPr>
              <a:lnSpc>
                <a:spcPts val="1960"/>
              </a:lnSpc>
              <a:spcBef>
                <a:spcPct val="0"/>
              </a:spcBef>
            </a:pPr>
            <a:r>
              <a:rPr lang="en-US" sz="1400">
                <a:solidFill>
                  <a:srgbClr val="000000"/>
                </a:solidFill>
                <a:latin typeface="Poppins"/>
              </a:rPr>
              <a:t>Timing: 6.30 pm to 7.30 pm</a:t>
            </a:r>
          </a:p>
        </p:txBody>
      </p:sp>
      <p:sp>
        <p:nvSpPr>
          <p:cNvPr name="TextBox 13" id="13"/>
          <p:cNvSpPr txBox="true"/>
          <p:nvPr/>
        </p:nvSpPr>
        <p:spPr>
          <a:xfrm rot="0">
            <a:off x="7845045" y="5569797"/>
            <a:ext cx="1756163" cy="441325"/>
          </a:xfrm>
          <a:prstGeom prst="rect">
            <a:avLst/>
          </a:prstGeom>
        </p:spPr>
        <p:txBody>
          <a:bodyPr anchor="t" rtlCol="false" tIns="0" lIns="0" bIns="0" rIns="0">
            <a:spAutoFit/>
          </a:bodyPr>
          <a:lstStyle/>
          <a:p>
            <a:pPr>
              <a:lnSpc>
                <a:spcPts val="3499"/>
              </a:lnSpc>
              <a:spcBef>
                <a:spcPct val="0"/>
              </a:spcBef>
            </a:pPr>
            <a:r>
              <a:rPr lang="en-US" sz="2499">
                <a:solidFill>
                  <a:srgbClr val="000000"/>
                </a:solidFill>
                <a:latin typeface="Poppins Bold"/>
              </a:rPr>
              <a:t>03. Sion</a:t>
            </a:r>
          </a:p>
        </p:txBody>
      </p:sp>
      <p:sp>
        <p:nvSpPr>
          <p:cNvPr name="TextBox 14" id="14"/>
          <p:cNvSpPr txBox="true"/>
          <p:nvPr/>
        </p:nvSpPr>
        <p:spPr>
          <a:xfrm rot="0">
            <a:off x="11366880" y="6433524"/>
            <a:ext cx="2597910" cy="1745615"/>
          </a:xfrm>
          <a:prstGeom prst="rect">
            <a:avLst/>
          </a:prstGeom>
        </p:spPr>
        <p:txBody>
          <a:bodyPr anchor="t" rtlCol="false" tIns="0" lIns="0" bIns="0" rIns="0">
            <a:spAutoFit/>
          </a:bodyPr>
          <a:lstStyle/>
          <a:p>
            <a:pPr>
              <a:lnSpc>
                <a:spcPts val="1960"/>
              </a:lnSpc>
            </a:pPr>
            <a:r>
              <a:rPr lang="en-US" sz="1400">
                <a:solidFill>
                  <a:srgbClr val="000000"/>
                </a:solidFill>
                <a:latin typeface="Poppins"/>
              </a:rPr>
              <a:t>Summer Queen Building,1st Hasnabad Ln, Willingdon, Santacruz West, Mumbai,</a:t>
            </a:r>
          </a:p>
          <a:p>
            <a:pPr>
              <a:lnSpc>
                <a:spcPts val="1960"/>
              </a:lnSpc>
            </a:pPr>
            <a:r>
              <a:rPr lang="en-US" sz="1400">
                <a:solidFill>
                  <a:srgbClr val="000000"/>
                </a:solidFill>
                <a:latin typeface="Poppins"/>
              </a:rPr>
              <a:t>Maharashtra - 400 054 Tel: 022 2649 1100</a:t>
            </a:r>
          </a:p>
          <a:p>
            <a:pPr>
              <a:lnSpc>
                <a:spcPts val="1960"/>
              </a:lnSpc>
              <a:spcBef>
                <a:spcPct val="0"/>
              </a:spcBef>
            </a:pPr>
            <a:r>
              <a:rPr lang="en-US" sz="1400">
                <a:solidFill>
                  <a:srgbClr val="000000"/>
                </a:solidFill>
                <a:latin typeface="Poppins"/>
              </a:rPr>
              <a:t>Timing: 2 p m to4 p m (Monday toSaturday)</a:t>
            </a:r>
          </a:p>
        </p:txBody>
      </p:sp>
      <p:sp>
        <p:nvSpPr>
          <p:cNvPr name="TextBox 15" id="15"/>
          <p:cNvSpPr txBox="true"/>
          <p:nvPr/>
        </p:nvSpPr>
        <p:spPr>
          <a:xfrm rot="0">
            <a:off x="11366880" y="5569797"/>
            <a:ext cx="2271031" cy="441325"/>
          </a:xfrm>
          <a:prstGeom prst="rect">
            <a:avLst/>
          </a:prstGeom>
        </p:spPr>
        <p:txBody>
          <a:bodyPr anchor="t" rtlCol="false" tIns="0" lIns="0" bIns="0" rIns="0">
            <a:spAutoFit/>
          </a:bodyPr>
          <a:lstStyle/>
          <a:p>
            <a:pPr>
              <a:lnSpc>
                <a:spcPts val="3499"/>
              </a:lnSpc>
              <a:spcBef>
                <a:spcPct val="0"/>
              </a:spcBef>
            </a:pPr>
            <a:r>
              <a:rPr lang="en-US" sz="2499">
                <a:solidFill>
                  <a:srgbClr val="000000"/>
                </a:solidFill>
                <a:latin typeface="Poppins Bold"/>
              </a:rPr>
              <a:t>04. Santacruz</a:t>
            </a:r>
          </a:p>
        </p:txBody>
      </p:sp>
      <p:sp>
        <p:nvSpPr>
          <p:cNvPr name="TextBox 16" id="16"/>
          <p:cNvSpPr txBox="true"/>
          <p:nvPr/>
        </p:nvSpPr>
        <p:spPr>
          <a:xfrm rot="0">
            <a:off x="14890933" y="6433524"/>
            <a:ext cx="2597910" cy="1745615"/>
          </a:xfrm>
          <a:prstGeom prst="rect">
            <a:avLst/>
          </a:prstGeom>
        </p:spPr>
        <p:txBody>
          <a:bodyPr anchor="t" rtlCol="false" tIns="0" lIns="0" bIns="0" rIns="0">
            <a:spAutoFit/>
          </a:bodyPr>
          <a:lstStyle/>
          <a:p>
            <a:pPr>
              <a:lnSpc>
                <a:spcPts val="1960"/>
              </a:lnSpc>
            </a:pPr>
            <a:r>
              <a:rPr lang="en-US" sz="1400">
                <a:solidFill>
                  <a:srgbClr val="000000"/>
                </a:solidFill>
                <a:latin typeface="Poppins"/>
              </a:rPr>
              <a:t>Raheja Rugnalaya Marg, Mahim West, Mahim, Maharashtra - 400 016. Tel: 022 652 9999</a:t>
            </a:r>
          </a:p>
          <a:p>
            <a:pPr>
              <a:lnSpc>
                <a:spcPts val="1960"/>
              </a:lnSpc>
              <a:spcBef>
                <a:spcPct val="0"/>
              </a:spcBef>
            </a:pPr>
            <a:r>
              <a:rPr lang="en-US" sz="1400">
                <a:solidFill>
                  <a:srgbClr val="000000"/>
                </a:solidFill>
                <a:latin typeface="Poppins"/>
              </a:rPr>
              <a:t>Timing: 4 pm to 5 pm by Appointment (Monday to Saturday)</a:t>
            </a:r>
          </a:p>
        </p:txBody>
      </p:sp>
      <p:sp>
        <p:nvSpPr>
          <p:cNvPr name="TextBox 17" id="17"/>
          <p:cNvSpPr txBox="true"/>
          <p:nvPr/>
        </p:nvSpPr>
        <p:spPr>
          <a:xfrm rot="0">
            <a:off x="14890933" y="5569797"/>
            <a:ext cx="1756163" cy="441325"/>
          </a:xfrm>
          <a:prstGeom prst="rect">
            <a:avLst/>
          </a:prstGeom>
        </p:spPr>
        <p:txBody>
          <a:bodyPr anchor="t" rtlCol="false" tIns="0" lIns="0" bIns="0" rIns="0">
            <a:spAutoFit/>
          </a:bodyPr>
          <a:lstStyle/>
          <a:p>
            <a:pPr>
              <a:lnSpc>
                <a:spcPts val="3499"/>
              </a:lnSpc>
              <a:spcBef>
                <a:spcPct val="0"/>
              </a:spcBef>
            </a:pPr>
            <a:r>
              <a:rPr lang="en-US" sz="2499">
                <a:solidFill>
                  <a:srgbClr val="000000"/>
                </a:solidFill>
                <a:latin typeface="Poppins Bold"/>
              </a:rPr>
              <a:t>05. Mahim</a:t>
            </a:r>
          </a:p>
        </p:txBody>
      </p:sp>
      <p:sp>
        <p:nvSpPr>
          <p:cNvPr name="TextBox 18" id="18"/>
          <p:cNvSpPr txBox="true"/>
          <p:nvPr/>
        </p:nvSpPr>
        <p:spPr>
          <a:xfrm rot="0">
            <a:off x="799157" y="6433524"/>
            <a:ext cx="2885846" cy="2240915"/>
          </a:xfrm>
          <a:prstGeom prst="rect">
            <a:avLst/>
          </a:prstGeom>
        </p:spPr>
        <p:txBody>
          <a:bodyPr anchor="t" rtlCol="false" tIns="0" lIns="0" bIns="0" rIns="0">
            <a:spAutoFit/>
          </a:bodyPr>
          <a:lstStyle/>
          <a:p>
            <a:pPr>
              <a:lnSpc>
                <a:spcPts val="1960"/>
              </a:lnSpc>
            </a:pPr>
            <a:r>
              <a:rPr lang="en-US" sz="1400">
                <a:solidFill>
                  <a:srgbClr val="000000"/>
                </a:solidFill>
                <a:latin typeface="Poppins"/>
              </a:rPr>
              <a:t>Signature Business Park 1302, Postal Colony Road, Opp. Golden Lawn Restaurant, Besides Fine Arts Societv, Chembur, Mumbai- 400 071.</a:t>
            </a:r>
          </a:p>
          <a:p>
            <a:pPr>
              <a:lnSpc>
                <a:spcPts val="1960"/>
              </a:lnSpc>
            </a:pPr>
            <a:r>
              <a:rPr lang="en-US" sz="1400">
                <a:solidFill>
                  <a:srgbClr val="000000"/>
                </a:solidFill>
                <a:latin typeface="Poppins"/>
              </a:rPr>
              <a:t>Tel: Clinic -8827272743 | Dr-9820835729</a:t>
            </a:r>
          </a:p>
          <a:p>
            <a:pPr>
              <a:lnSpc>
                <a:spcPts val="1960"/>
              </a:lnSpc>
              <a:spcBef>
                <a:spcPct val="0"/>
              </a:spcBef>
            </a:pPr>
            <a:r>
              <a:rPr lang="en-US" sz="1400">
                <a:solidFill>
                  <a:srgbClr val="000000"/>
                </a:solidFill>
                <a:latin typeface="Poppins"/>
              </a:rPr>
              <a:t>Timing: 8 pm to 1 0 pm (Monday To Saturday)</a:t>
            </a:r>
          </a:p>
        </p:txBody>
      </p:sp>
      <p:sp>
        <p:nvSpPr>
          <p:cNvPr name="TextBox 19" id="19"/>
          <p:cNvSpPr txBox="true"/>
          <p:nvPr/>
        </p:nvSpPr>
        <p:spPr>
          <a:xfrm rot="0">
            <a:off x="799157" y="5663613"/>
            <a:ext cx="2040857" cy="441325"/>
          </a:xfrm>
          <a:prstGeom prst="rect">
            <a:avLst/>
          </a:prstGeom>
        </p:spPr>
        <p:txBody>
          <a:bodyPr anchor="t" rtlCol="false" tIns="0" lIns="0" bIns="0" rIns="0">
            <a:spAutoFit/>
          </a:bodyPr>
          <a:lstStyle/>
          <a:p>
            <a:pPr>
              <a:lnSpc>
                <a:spcPts val="3499"/>
              </a:lnSpc>
              <a:spcBef>
                <a:spcPct val="0"/>
              </a:spcBef>
            </a:pPr>
            <a:r>
              <a:rPr lang="en-US" sz="2499">
                <a:solidFill>
                  <a:srgbClr val="000000"/>
                </a:solidFill>
                <a:latin typeface="Poppins Bold"/>
              </a:rPr>
              <a:t>01. Chembur</a:t>
            </a:r>
          </a:p>
        </p:txBody>
      </p:sp>
      <p:sp>
        <p:nvSpPr>
          <p:cNvPr name="TextBox 20" id="20"/>
          <p:cNvSpPr txBox="true"/>
          <p:nvPr/>
        </p:nvSpPr>
        <p:spPr>
          <a:xfrm rot="0">
            <a:off x="1014608" y="1260172"/>
            <a:ext cx="11808588" cy="1145540"/>
          </a:xfrm>
          <a:prstGeom prst="rect">
            <a:avLst/>
          </a:prstGeom>
        </p:spPr>
        <p:txBody>
          <a:bodyPr anchor="t" rtlCol="false" tIns="0" lIns="0" bIns="0" rIns="0">
            <a:spAutoFit/>
          </a:bodyPr>
          <a:lstStyle/>
          <a:p>
            <a:pPr>
              <a:lnSpc>
                <a:spcPts val="8679"/>
              </a:lnSpc>
            </a:pPr>
            <a:r>
              <a:rPr lang="en-US" sz="6999">
                <a:solidFill>
                  <a:srgbClr val="000000"/>
                </a:solidFill>
                <a:latin typeface="Poppins Bold"/>
              </a:rPr>
              <a:t>Surgical Consultation At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268283" y="4928853"/>
            <a:ext cx="4832535" cy="5710529"/>
          </a:xfrm>
          <a:custGeom>
            <a:avLst/>
            <a:gdLst/>
            <a:ahLst/>
            <a:cxnLst/>
            <a:rect r="r" b="b" t="t" l="l"/>
            <a:pathLst>
              <a:path h="5710529" w="4832535">
                <a:moveTo>
                  <a:pt x="0" y="5710528"/>
                </a:moveTo>
                <a:lnTo>
                  <a:pt x="4832535" y="5710528"/>
                </a:lnTo>
                <a:lnTo>
                  <a:pt x="4832535" y="0"/>
                </a:lnTo>
                <a:lnTo>
                  <a:pt x="0" y="0"/>
                </a:lnTo>
                <a:lnTo>
                  <a:pt x="0" y="5710528"/>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127359" y="7942424"/>
            <a:ext cx="321283" cy="1315876"/>
            <a:chOff x="0" y="0"/>
            <a:chExt cx="84618" cy="346568"/>
          </a:xfrm>
        </p:grpSpPr>
        <p:sp>
          <p:nvSpPr>
            <p:cNvPr name="Freeform 4" id="4"/>
            <p:cNvSpPr/>
            <p:nvPr/>
          </p:nvSpPr>
          <p:spPr>
            <a:xfrm flipH="false" flipV="false" rot="0">
              <a:off x="0" y="0"/>
              <a:ext cx="84618" cy="346568"/>
            </a:xfrm>
            <a:custGeom>
              <a:avLst/>
              <a:gdLst/>
              <a:ahLst/>
              <a:cxnLst/>
              <a:rect r="r" b="b" t="t" l="l"/>
              <a:pathLst>
                <a:path h="346568" w="84618">
                  <a:moveTo>
                    <a:pt x="42309" y="0"/>
                  </a:moveTo>
                  <a:lnTo>
                    <a:pt x="42309" y="0"/>
                  </a:lnTo>
                  <a:cubicBezTo>
                    <a:pt x="65675" y="0"/>
                    <a:pt x="84618" y="18942"/>
                    <a:pt x="84618" y="42309"/>
                  </a:cubicBezTo>
                  <a:lnTo>
                    <a:pt x="84618" y="304259"/>
                  </a:lnTo>
                  <a:cubicBezTo>
                    <a:pt x="84618" y="315480"/>
                    <a:pt x="80160" y="326242"/>
                    <a:pt x="72226" y="334176"/>
                  </a:cubicBezTo>
                  <a:cubicBezTo>
                    <a:pt x="64291" y="342111"/>
                    <a:pt x="53530" y="346568"/>
                    <a:pt x="42309" y="346568"/>
                  </a:cubicBezTo>
                  <a:lnTo>
                    <a:pt x="42309" y="346568"/>
                  </a:lnTo>
                  <a:cubicBezTo>
                    <a:pt x="18942" y="346568"/>
                    <a:pt x="0" y="327626"/>
                    <a:pt x="0" y="304259"/>
                  </a:cubicBezTo>
                  <a:lnTo>
                    <a:pt x="0" y="42309"/>
                  </a:lnTo>
                  <a:cubicBezTo>
                    <a:pt x="0" y="31088"/>
                    <a:pt x="4458" y="20326"/>
                    <a:pt x="12392" y="12392"/>
                  </a:cubicBezTo>
                  <a:cubicBezTo>
                    <a:pt x="20326" y="4458"/>
                    <a:pt x="31088" y="0"/>
                    <a:pt x="42309" y="0"/>
                  </a:cubicBezTo>
                  <a:close/>
                </a:path>
              </a:pathLst>
            </a:custGeom>
            <a:solidFill>
              <a:srgbClr val="00229B"/>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true" flipV="false" rot="0">
            <a:off x="13813300" y="-339855"/>
            <a:ext cx="4832535" cy="5710529"/>
          </a:xfrm>
          <a:custGeom>
            <a:avLst/>
            <a:gdLst/>
            <a:ahLst/>
            <a:cxnLst/>
            <a:rect r="r" b="b" t="t" l="l"/>
            <a:pathLst>
              <a:path h="5710529" w="4832535">
                <a:moveTo>
                  <a:pt x="4832535" y="0"/>
                </a:moveTo>
                <a:lnTo>
                  <a:pt x="0" y="0"/>
                </a:lnTo>
                <a:lnTo>
                  <a:pt x="0" y="5710529"/>
                </a:lnTo>
                <a:lnTo>
                  <a:pt x="4832535" y="5710529"/>
                </a:lnTo>
                <a:lnTo>
                  <a:pt x="4832535" y="0"/>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891204" y="1829218"/>
            <a:ext cx="14505593" cy="6628563"/>
            <a:chOff x="0" y="0"/>
            <a:chExt cx="3820403" cy="1745794"/>
          </a:xfrm>
        </p:grpSpPr>
        <p:sp>
          <p:nvSpPr>
            <p:cNvPr name="Freeform 8" id="8"/>
            <p:cNvSpPr/>
            <p:nvPr/>
          </p:nvSpPr>
          <p:spPr>
            <a:xfrm flipH="false" flipV="false" rot="0">
              <a:off x="0" y="0"/>
              <a:ext cx="3820403" cy="1745794"/>
            </a:xfrm>
            <a:custGeom>
              <a:avLst/>
              <a:gdLst/>
              <a:ahLst/>
              <a:cxnLst/>
              <a:rect r="r" b="b" t="t" l="l"/>
              <a:pathLst>
                <a:path h="1745794" w="3820403">
                  <a:moveTo>
                    <a:pt x="27220" y="0"/>
                  </a:moveTo>
                  <a:lnTo>
                    <a:pt x="3793183" y="0"/>
                  </a:lnTo>
                  <a:cubicBezTo>
                    <a:pt x="3808216" y="0"/>
                    <a:pt x="3820403" y="12187"/>
                    <a:pt x="3820403" y="27220"/>
                  </a:cubicBezTo>
                  <a:lnTo>
                    <a:pt x="3820403" y="1718575"/>
                  </a:lnTo>
                  <a:cubicBezTo>
                    <a:pt x="3820403" y="1725794"/>
                    <a:pt x="3817535" y="1732717"/>
                    <a:pt x="3812430" y="1737822"/>
                  </a:cubicBezTo>
                  <a:cubicBezTo>
                    <a:pt x="3807326" y="1742927"/>
                    <a:pt x="3800402" y="1745794"/>
                    <a:pt x="3793183" y="1745794"/>
                  </a:cubicBezTo>
                  <a:lnTo>
                    <a:pt x="27220" y="1745794"/>
                  </a:lnTo>
                  <a:cubicBezTo>
                    <a:pt x="20001" y="1745794"/>
                    <a:pt x="13077" y="1742927"/>
                    <a:pt x="7972" y="1737822"/>
                  </a:cubicBezTo>
                  <a:cubicBezTo>
                    <a:pt x="2868" y="1732717"/>
                    <a:pt x="0" y="1725794"/>
                    <a:pt x="0" y="1718575"/>
                  </a:cubicBezTo>
                  <a:lnTo>
                    <a:pt x="0" y="27220"/>
                  </a:lnTo>
                  <a:cubicBezTo>
                    <a:pt x="0" y="20001"/>
                    <a:pt x="2868" y="13077"/>
                    <a:pt x="7972" y="7972"/>
                  </a:cubicBezTo>
                  <a:cubicBezTo>
                    <a:pt x="13077" y="2868"/>
                    <a:pt x="20001" y="0"/>
                    <a:pt x="27220" y="0"/>
                  </a:cubicBezTo>
                  <a:close/>
                </a:path>
              </a:pathLst>
            </a:custGeom>
            <a:solidFill>
              <a:srgbClr val="00229B"/>
            </a:soli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10" id="10"/>
          <p:cNvGrpSpPr>
            <a:grpSpLocks noChangeAspect="true"/>
          </p:cNvGrpSpPr>
          <p:nvPr/>
        </p:nvGrpSpPr>
        <p:grpSpPr>
          <a:xfrm rot="0">
            <a:off x="3042064" y="2894363"/>
            <a:ext cx="4498292" cy="4498274"/>
            <a:chOff x="0" y="0"/>
            <a:chExt cx="6350000" cy="6349975"/>
          </a:xfrm>
        </p:grpSpPr>
        <p:sp>
          <p:nvSpPr>
            <p:cNvPr name="Freeform 11" id="1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046" t="0" r="-25046" b="0"/>
              </a:stretch>
            </a:blipFill>
          </p:spPr>
        </p:sp>
      </p:grpSp>
      <p:grpSp>
        <p:nvGrpSpPr>
          <p:cNvPr name="Group 12" id="12"/>
          <p:cNvGrpSpPr/>
          <p:nvPr/>
        </p:nvGrpSpPr>
        <p:grpSpPr>
          <a:xfrm rot="0">
            <a:off x="11239456" y="3349084"/>
            <a:ext cx="2208494" cy="150246"/>
            <a:chOff x="0" y="0"/>
            <a:chExt cx="581661" cy="39571"/>
          </a:xfrm>
        </p:grpSpPr>
        <p:sp>
          <p:nvSpPr>
            <p:cNvPr name="Freeform 13" id="13"/>
            <p:cNvSpPr/>
            <p:nvPr/>
          </p:nvSpPr>
          <p:spPr>
            <a:xfrm flipH="false" flipV="false" rot="0">
              <a:off x="0" y="0"/>
              <a:ext cx="581661" cy="39571"/>
            </a:xfrm>
            <a:custGeom>
              <a:avLst/>
              <a:gdLst/>
              <a:ahLst/>
              <a:cxnLst/>
              <a:rect r="r" b="b" t="t" l="l"/>
              <a:pathLst>
                <a:path h="39571" w="581661">
                  <a:moveTo>
                    <a:pt x="19785" y="0"/>
                  </a:moveTo>
                  <a:lnTo>
                    <a:pt x="561876" y="0"/>
                  </a:lnTo>
                  <a:cubicBezTo>
                    <a:pt x="572803" y="0"/>
                    <a:pt x="581661" y="8858"/>
                    <a:pt x="581661" y="19785"/>
                  </a:cubicBezTo>
                  <a:lnTo>
                    <a:pt x="581661" y="19785"/>
                  </a:lnTo>
                  <a:cubicBezTo>
                    <a:pt x="581661" y="25033"/>
                    <a:pt x="579577" y="30065"/>
                    <a:pt x="575866" y="33776"/>
                  </a:cubicBezTo>
                  <a:cubicBezTo>
                    <a:pt x="572156" y="37486"/>
                    <a:pt x="567123" y="39571"/>
                    <a:pt x="561876" y="39571"/>
                  </a:cubicBezTo>
                  <a:lnTo>
                    <a:pt x="19785" y="39571"/>
                  </a:lnTo>
                  <a:cubicBezTo>
                    <a:pt x="8858" y="39571"/>
                    <a:pt x="0" y="30713"/>
                    <a:pt x="0" y="19785"/>
                  </a:cubicBezTo>
                  <a:lnTo>
                    <a:pt x="0" y="19785"/>
                  </a:lnTo>
                  <a:cubicBezTo>
                    <a:pt x="0" y="8858"/>
                    <a:pt x="8858" y="0"/>
                    <a:pt x="19785" y="0"/>
                  </a:cubicBezTo>
                  <a:close/>
                </a:path>
              </a:pathLst>
            </a:custGeom>
            <a:solidFill>
              <a:srgbClr val="FFFFFF"/>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8764989" y="3438051"/>
            <a:ext cx="7297008" cy="3575051"/>
          </a:xfrm>
          <a:prstGeom prst="rect">
            <a:avLst/>
          </a:prstGeom>
        </p:spPr>
        <p:txBody>
          <a:bodyPr anchor="t" rtlCol="false" tIns="0" lIns="0" bIns="0" rIns="0">
            <a:spAutoFit/>
          </a:bodyPr>
          <a:lstStyle/>
          <a:p>
            <a:pPr algn="ctr">
              <a:lnSpc>
                <a:spcPts val="13999"/>
              </a:lnSpc>
              <a:spcBef>
                <a:spcPct val="0"/>
              </a:spcBef>
            </a:pPr>
            <a:r>
              <a:rPr lang="en-US" sz="9999">
                <a:solidFill>
                  <a:srgbClr val="FFFFFF"/>
                </a:solidFill>
                <a:latin typeface="Poppins ExtraBold Bold"/>
              </a:rPr>
              <a:t>THANK YOU</a:t>
            </a:r>
          </a:p>
        </p:txBody>
      </p:sp>
      <p:sp>
        <p:nvSpPr>
          <p:cNvPr name="Freeform 16" id="16"/>
          <p:cNvSpPr/>
          <p:nvPr/>
        </p:nvSpPr>
        <p:spPr>
          <a:xfrm flipH="false" flipV="false" rot="0">
            <a:off x="7195503" y="2549510"/>
            <a:ext cx="689707" cy="689707"/>
          </a:xfrm>
          <a:custGeom>
            <a:avLst/>
            <a:gdLst/>
            <a:ahLst/>
            <a:cxnLst/>
            <a:rect r="r" b="b" t="t" l="l"/>
            <a:pathLst>
              <a:path h="689707" w="689707">
                <a:moveTo>
                  <a:pt x="0" y="0"/>
                </a:moveTo>
                <a:lnTo>
                  <a:pt x="689706" y="0"/>
                </a:lnTo>
                <a:lnTo>
                  <a:pt x="689706" y="689706"/>
                </a:lnTo>
                <a:lnTo>
                  <a:pt x="0" y="6897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2697210" y="7047784"/>
            <a:ext cx="689707" cy="689707"/>
          </a:xfrm>
          <a:custGeom>
            <a:avLst/>
            <a:gdLst/>
            <a:ahLst/>
            <a:cxnLst/>
            <a:rect r="r" b="b" t="t" l="l"/>
            <a:pathLst>
              <a:path h="689707" w="689707">
                <a:moveTo>
                  <a:pt x="0" y="0"/>
                </a:moveTo>
                <a:lnTo>
                  <a:pt x="689707" y="0"/>
                </a:lnTo>
                <a:lnTo>
                  <a:pt x="689707" y="689706"/>
                </a:lnTo>
                <a:lnTo>
                  <a:pt x="0" y="6897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868358" y="5405103"/>
            <a:ext cx="4832535" cy="5710529"/>
          </a:xfrm>
          <a:custGeom>
            <a:avLst/>
            <a:gdLst/>
            <a:ahLst/>
            <a:cxnLst/>
            <a:rect r="r" b="b" t="t" l="l"/>
            <a:pathLst>
              <a:path h="5710529" w="4832535">
                <a:moveTo>
                  <a:pt x="0" y="5710528"/>
                </a:moveTo>
                <a:lnTo>
                  <a:pt x="4832535" y="5710528"/>
                </a:lnTo>
                <a:lnTo>
                  <a:pt x="4832535" y="0"/>
                </a:lnTo>
                <a:lnTo>
                  <a:pt x="0" y="0"/>
                </a:lnTo>
                <a:lnTo>
                  <a:pt x="0" y="5710528"/>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03684" y="0"/>
            <a:ext cx="6460055" cy="8337102"/>
            <a:chOff x="0" y="0"/>
            <a:chExt cx="660400" cy="852287"/>
          </a:xfrm>
        </p:grpSpPr>
        <p:sp>
          <p:nvSpPr>
            <p:cNvPr name="Freeform 4" id="4"/>
            <p:cNvSpPr/>
            <p:nvPr/>
          </p:nvSpPr>
          <p:spPr>
            <a:xfrm flipH="false" flipV="false" rot="0">
              <a:off x="0" y="0"/>
              <a:ext cx="660400" cy="852287"/>
            </a:xfrm>
            <a:custGeom>
              <a:avLst/>
              <a:gdLst/>
              <a:ahLst/>
              <a:cxnLst/>
              <a:rect r="r" b="b" t="t" l="l"/>
              <a:pathLst>
                <a:path h="852287" w="660400">
                  <a:moveTo>
                    <a:pt x="220252" y="833218"/>
                  </a:moveTo>
                  <a:cubicBezTo>
                    <a:pt x="254109" y="844732"/>
                    <a:pt x="292600" y="852287"/>
                    <a:pt x="330378" y="852287"/>
                  </a:cubicBezTo>
                  <a:cubicBezTo>
                    <a:pt x="368157" y="852287"/>
                    <a:pt x="404509" y="845810"/>
                    <a:pt x="438009" y="834296"/>
                  </a:cubicBezTo>
                  <a:cubicBezTo>
                    <a:pt x="438723" y="833937"/>
                    <a:pt x="439435" y="833937"/>
                    <a:pt x="440148" y="833578"/>
                  </a:cubicBezTo>
                  <a:cubicBezTo>
                    <a:pt x="565955" y="787522"/>
                    <a:pt x="658618" y="665908"/>
                    <a:pt x="660400" y="522908"/>
                  </a:cubicBezTo>
                  <a:lnTo>
                    <a:pt x="660400" y="0"/>
                  </a:lnTo>
                  <a:lnTo>
                    <a:pt x="0" y="0"/>
                  </a:lnTo>
                  <a:lnTo>
                    <a:pt x="0" y="522520"/>
                  </a:lnTo>
                  <a:cubicBezTo>
                    <a:pt x="1782" y="666627"/>
                    <a:pt x="93019" y="788242"/>
                    <a:pt x="220252" y="833218"/>
                  </a:cubicBezTo>
                  <a:close/>
                </a:path>
              </a:pathLst>
            </a:custGeom>
            <a:solidFill>
              <a:srgbClr val="00229B"/>
            </a:solidFill>
          </p:spPr>
        </p:sp>
        <p:sp>
          <p:nvSpPr>
            <p:cNvPr name="TextBox 5" id="5"/>
            <p:cNvSpPr txBox="true"/>
            <p:nvPr/>
          </p:nvSpPr>
          <p:spPr>
            <a:xfrm>
              <a:off x="0" y="-38100"/>
              <a:ext cx="660400" cy="7239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8127359" y="7942424"/>
            <a:ext cx="321283" cy="1315876"/>
            <a:chOff x="0" y="0"/>
            <a:chExt cx="84618" cy="346568"/>
          </a:xfrm>
        </p:grpSpPr>
        <p:sp>
          <p:nvSpPr>
            <p:cNvPr name="Freeform 7" id="7"/>
            <p:cNvSpPr/>
            <p:nvPr/>
          </p:nvSpPr>
          <p:spPr>
            <a:xfrm flipH="false" flipV="false" rot="0">
              <a:off x="0" y="0"/>
              <a:ext cx="84618" cy="346568"/>
            </a:xfrm>
            <a:custGeom>
              <a:avLst/>
              <a:gdLst/>
              <a:ahLst/>
              <a:cxnLst/>
              <a:rect r="r" b="b" t="t" l="l"/>
              <a:pathLst>
                <a:path h="346568" w="84618">
                  <a:moveTo>
                    <a:pt x="42309" y="0"/>
                  </a:moveTo>
                  <a:lnTo>
                    <a:pt x="42309" y="0"/>
                  </a:lnTo>
                  <a:cubicBezTo>
                    <a:pt x="65675" y="0"/>
                    <a:pt x="84618" y="18942"/>
                    <a:pt x="84618" y="42309"/>
                  </a:cubicBezTo>
                  <a:lnTo>
                    <a:pt x="84618" y="304259"/>
                  </a:lnTo>
                  <a:cubicBezTo>
                    <a:pt x="84618" y="315480"/>
                    <a:pt x="80160" y="326242"/>
                    <a:pt x="72226" y="334176"/>
                  </a:cubicBezTo>
                  <a:cubicBezTo>
                    <a:pt x="64291" y="342111"/>
                    <a:pt x="53530" y="346568"/>
                    <a:pt x="42309" y="346568"/>
                  </a:cubicBezTo>
                  <a:lnTo>
                    <a:pt x="42309" y="346568"/>
                  </a:lnTo>
                  <a:cubicBezTo>
                    <a:pt x="18942" y="346568"/>
                    <a:pt x="0" y="327626"/>
                    <a:pt x="0" y="304259"/>
                  </a:cubicBezTo>
                  <a:lnTo>
                    <a:pt x="0" y="42309"/>
                  </a:lnTo>
                  <a:cubicBezTo>
                    <a:pt x="0" y="31088"/>
                    <a:pt x="4458" y="20326"/>
                    <a:pt x="12392" y="12392"/>
                  </a:cubicBezTo>
                  <a:cubicBezTo>
                    <a:pt x="20326" y="4458"/>
                    <a:pt x="31088" y="0"/>
                    <a:pt x="42309" y="0"/>
                  </a:cubicBezTo>
                  <a:close/>
                </a:path>
              </a:pathLst>
            </a:custGeom>
            <a:solidFill>
              <a:srgbClr val="00229B"/>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9" id="9"/>
          <p:cNvGrpSpPr>
            <a:grpSpLocks noChangeAspect="true"/>
          </p:cNvGrpSpPr>
          <p:nvPr/>
        </p:nvGrpSpPr>
        <p:grpSpPr>
          <a:xfrm rot="0">
            <a:off x="10637856" y="2347655"/>
            <a:ext cx="5591712" cy="5591690"/>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8715" r="0" b="-8715"/>
              </a:stretch>
            </a:blipFill>
          </p:spPr>
        </p:sp>
      </p:grpSp>
      <p:sp>
        <p:nvSpPr>
          <p:cNvPr name="TextBox 11" id="11"/>
          <p:cNvSpPr txBox="true"/>
          <p:nvPr/>
        </p:nvSpPr>
        <p:spPr>
          <a:xfrm rot="0">
            <a:off x="1547909" y="2733124"/>
            <a:ext cx="7710847" cy="905510"/>
          </a:xfrm>
          <a:prstGeom prst="rect">
            <a:avLst/>
          </a:prstGeom>
        </p:spPr>
        <p:txBody>
          <a:bodyPr anchor="t" rtlCol="false" tIns="0" lIns="0" bIns="0" rIns="0">
            <a:spAutoFit/>
          </a:bodyPr>
          <a:lstStyle/>
          <a:p>
            <a:pPr>
              <a:lnSpc>
                <a:spcPts val="6820"/>
              </a:lnSpc>
            </a:pPr>
            <a:r>
              <a:rPr lang="en-US" sz="5500">
                <a:solidFill>
                  <a:srgbClr val="000000"/>
                </a:solidFill>
                <a:latin typeface="Poppins Bold"/>
              </a:rPr>
              <a:t>Dr. Gautam Nadkarni</a:t>
            </a:r>
          </a:p>
        </p:txBody>
      </p:sp>
      <p:grpSp>
        <p:nvGrpSpPr>
          <p:cNvPr name="Group 12" id="12"/>
          <p:cNvGrpSpPr/>
          <p:nvPr/>
        </p:nvGrpSpPr>
        <p:grpSpPr>
          <a:xfrm rot="0">
            <a:off x="1547909" y="2209971"/>
            <a:ext cx="1002738" cy="80234"/>
            <a:chOff x="0" y="0"/>
            <a:chExt cx="264095" cy="21132"/>
          </a:xfrm>
        </p:grpSpPr>
        <p:sp>
          <p:nvSpPr>
            <p:cNvPr name="Freeform 13" id="13"/>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00229B"/>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1547909" y="3819936"/>
            <a:ext cx="6354741" cy="711200"/>
          </a:xfrm>
          <a:prstGeom prst="rect">
            <a:avLst/>
          </a:prstGeom>
        </p:spPr>
        <p:txBody>
          <a:bodyPr anchor="t" rtlCol="false" tIns="0" lIns="0" bIns="0" rIns="0">
            <a:spAutoFit/>
          </a:bodyPr>
          <a:lstStyle/>
          <a:p>
            <a:pPr>
              <a:lnSpc>
                <a:spcPts val="2799"/>
              </a:lnSpc>
              <a:spcBef>
                <a:spcPct val="0"/>
              </a:spcBef>
            </a:pPr>
            <a:r>
              <a:rPr lang="en-US" sz="1999" spc="185">
                <a:solidFill>
                  <a:srgbClr val="00229B"/>
                </a:solidFill>
                <a:latin typeface="Poppins Bold"/>
              </a:rPr>
              <a:t>MBBS, MS, MIS FELLOWSHIP (FRANCE) GASTROINTESTINAL SURGEON</a:t>
            </a:r>
          </a:p>
        </p:txBody>
      </p:sp>
      <p:sp>
        <p:nvSpPr>
          <p:cNvPr name="TextBox 16" id="16"/>
          <p:cNvSpPr txBox="true"/>
          <p:nvPr/>
        </p:nvSpPr>
        <p:spPr>
          <a:xfrm rot="0">
            <a:off x="1547909" y="4878076"/>
            <a:ext cx="6354741" cy="954405"/>
          </a:xfrm>
          <a:prstGeom prst="rect">
            <a:avLst/>
          </a:prstGeom>
        </p:spPr>
        <p:txBody>
          <a:bodyPr anchor="t" rtlCol="false" tIns="0" lIns="0" bIns="0" rIns="0">
            <a:spAutoFit/>
          </a:bodyPr>
          <a:lstStyle/>
          <a:p>
            <a:pPr>
              <a:lnSpc>
                <a:spcPts val="2519"/>
              </a:lnSpc>
            </a:pPr>
            <a:r>
              <a:rPr lang="en-US" sz="1799">
                <a:solidFill>
                  <a:srgbClr val="201E1E"/>
                </a:solidFill>
                <a:latin typeface="Poppins"/>
              </a:rPr>
              <a:t>DR. GAUTAM NADKARNI has done</a:t>
            </a:r>
          </a:p>
          <a:p>
            <a:pPr>
              <a:lnSpc>
                <a:spcPts val="2519"/>
              </a:lnSpc>
              <a:spcBef>
                <a:spcPct val="0"/>
              </a:spcBef>
            </a:pPr>
            <a:r>
              <a:rPr lang="en-US" sz="1799">
                <a:solidFill>
                  <a:srgbClr val="201E1E"/>
                </a:solidFill>
                <a:latin typeface="Poppins"/>
              </a:rPr>
              <a:t>his MBBS from J J Hospital, Mumbai and Masters in Surgery (MS) from Sion Hospital (LTMGH) Mumbai.</a:t>
            </a:r>
          </a:p>
        </p:txBody>
      </p:sp>
      <p:sp>
        <p:nvSpPr>
          <p:cNvPr name="TextBox 17" id="17"/>
          <p:cNvSpPr txBox="true"/>
          <p:nvPr/>
        </p:nvSpPr>
        <p:spPr>
          <a:xfrm rot="0">
            <a:off x="1547909" y="6179421"/>
            <a:ext cx="8063272" cy="2966720"/>
          </a:xfrm>
          <a:prstGeom prst="rect">
            <a:avLst/>
          </a:prstGeom>
        </p:spPr>
        <p:txBody>
          <a:bodyPr anchor="t" rtlCol="false" tIns="0" lIns="0" bIns="0" rIns="0">
            <a:spAutoFit/>
          </a:bodyPr>
          <a:lstStyle/>
          <a:p>
            <a:pPr>
              <a:lnSpc>
                <a:spcPts val="2379"/>
              </a:lnSpc>
              <a:spcBef>
                <a:spcPct val="0"/>
              </a:spcBef>
            </a:pPr>
            <a:r>
              <a:rPr lang="en-US" sz="1699">
                <a:solidFill>
                  <a:srgbClr val="00229B"/>
                </a:solidFill>
                <a:latin typeface="Poppins"/>
              </a:rPr>
              <a:t>He has a vast experience of 26 years in the field of Centre of excellence Laparoscopy and GI surgeries, A dedicated surgeon specialising in laparoscopy surgeries for removal of gallbladder, appendix, hernia repair, duodenal ulcer perforation, fundoplication surgery for hiatus hernia, ovarian cyst, hysterectomy, incisional hernia repair, He has performed countless laparoscopic procedures since last 26 years with good postoperative recovery - He has also performed Bariatric surgeries sleeve Gastrectomy for obesity patients. For hemorrhoids he has used the Stapler piles gun that reduces postoperative time and pain helps in fast recovery of patients.</a:t>
            </a:r>
          </a:p>
        </p:txBody>
      </p:sp>
      <p:sp>
        <p:nvSpPr>
          <p:cNvPr name="Freeform 18" id="18"/>
          <p:cNvSpPr/>
          <p:nvPr/>
        </p:nvSpPr>
        <p:spPr>
          <a:xfrm flipH="false" flipV="false" rot="0">
            <a:off x="8199072" y="1520264"/>
            <a:ext cx="689707" cy="689707"/>
          </a:xfrm>
          <a:custGeom>
            <a:avLst/>
            <a:gdLst/>
            <a:ahLst/>
            <a:cxnLst/>
            <a:rect r="r" b="b" t="t" l="l"/>
            <a:pathLst>
              <a:path h="689707" w="689707">
                <a:moveTo>
                  <a:pt x="0" y="0"/>
                </a:moveTo>
                <a:lnTo>
                  <a:pt x="689706" y="0"/>
                </a:lnTo>
                <a:lnTo>
                  <a:pt x="689706" y="689707"/>
                </a:lnTo>
                <a:lnTo>
                  <a:pt x="0" y="689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9858831" y="7992249"/>
            <a:ext cx="689707" cy="689707"/>
          </a:xfrm>
          <a:custGeom>
            <a:avLst/>
            <a:gdLst/>
            <a:ahLst/>
            <a:cxnLst/>
            <a:rect r="r" b="b" t="t" l="l"/>
            <a:pathLst>
              <a:path h="689707" w="689707">
                <a:moveTo>
                  <a:pt x="0" y="0"/>
                </a:moveTo>
                <a:lnTo>
                  <a:pt x="689706" y="0"/>
                </a:lnTo>
                <a:lnTo>
                  <a:pt x="689706" y="689707"/>
                </a:lnTo>
                <a:lnTo>
                  <a:pt x="0" y="689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16914447" y="7185461"/>
            <a:ext cx="689707" cy="689707"/>
          </a:xfrm>
          <a:custGeom>
            <a:avLst/>
            <a:gdLst/>
            <a:ahLst/>
            <a:cxnLst/>
            <a:rect r="r" b="b" t="t" l="l"/>
            <a:pathLst>
              <a:path h="689707" w="689707">
                <a:moveTo>
                  <a:pt x="0" y="0"/>
                </a:moveTo>
                <a:lnTo>
                  <a:pt x="689706" y="0"/>
                </a:lnTo>
                <a:lnTo>
                  <a:pt x="689706" y="689707"/>
                </a:lnTo>
                <a:lnTo>
                  <a:pt x="0" y="689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269727" y="1430187"/>
            <a:ext cx="7426626" cy="7426626"/>
            <a:chOff x="0" y="0"/>
            <a:chExt cx="812800" cy="812800"/>
          </a:xfrm>
        </p:grpSpPr>
        <p:sp>
          <p:nvSpPr>
            <p:cNvPr name="Freeform 3" id="3"/>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a:grpSpLocks noChangeAspect="true"/>
          </p:cNvGrpSpPr>
          <p:nvPr/>
        </p:nvGrpSpPr>
        <p:grpSpPr>
          <a:xfrm rot="0">
            <a:off x="1498193" y="1777719"/>
            <a:ext cx="6731589" cy="6731562"/>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13264" r="0" b="-13264"/>
              </a:stretch>
            </a:blipFill>
          </p:spPr>
        </p:sp>
      </p:grpSp>
      <p:grpSp>
        <p:nvGrpSpPr>
          <p:cNvPr name="Group 7" id="7"/>
          <p:cNvGrpSpPr/>
          <p:nvPr/>
        </p:nvGrpSpPr>
        <p:grpSpPr>
          <a:xfrm rot="0">
            <a:off x="18127359" y="7942424"/>
            <a:ext cx="321283" cy="1315876"/>
            <a:chOff x="0" y="0"/>
            <a:chExt cx="84618" cy="346568"/>
          </a:xfrm>
        </p:grpSpPr>
        <p:sp>
          <p:nvSpPr>
            <p:cNvPr name="Freeform 8" id="8"/>
            <p:cNvSpPr/>
            <p:nvPr/>
          </p:nvSpPr>
          <p:spPr>
            <a:xfrm flipH="false" flipV="false" rot="0">
              <a:off x="0" y="0"/>
              <a:ext cx="84618" cy="346568"/>
            </a:xfrm>
            <a:custGeom>
              <a:avLst/>
              <a:gdLst/>
              <a:ahLst/>
              <a:cxnLst/>
              <a:rect r="r" b="b" t="t" l="l"/>
              <a:pathLst>
                <a:path h="346568" w="84618">
                  <a:moveTo>
                    <a:pt x="42309" y="0"/>
                  </a:moveTo>
                  <a:lnTo>
                    <a:pt x="42309" y="0"/>
                  </a:lnTo>
                  <a:cubicBezTo>
                    <a:pt x="65675" y="0"/>
                    <a:pt x="84618" y="18942"/>
                    <a:pt x="84618" y="42309"/>
                  </a:cubicBezTo>
                  <a:lnTo>
                    <a:pt x="84618" y="304259"/>
                  </a:lnTo>
                  <a:cubicBezTo>
                    <a:pt x="84618" y="315480"/>
                    <a:pt x="80160" y="326242"/>
                    <a:pt x="72226" y="334176"/>
                  </a:cubicBezTo>
                  <a:cubicBezTo>
                    <a:pt x="64291" y="342111"/>
                    <a:pt x="53530" y="346568"/>
                    <a:pt x="42309" y="346568"/>
                  </a:cubicBezTo>
                  <a:lnTo>
                    <a:pt x="42309" y="346568"/>
                  </a:lnTo>
                  <a:cubicBezTo>
                    <a:pt x="18942" y="346568"/>
                    <a:pt x="0" y="327626"/>
                    <a:pt x="0" y="304259"/>
                  </a:cubicBezTo>
                  <a:lnTo>
                    <a:pt x="0" y="42309"/>
                  </a:lnTo>
                  <a:cubicBezTo>
                    <a:pt x="0" y="31088"/>
                    <a:pt x="4458" y="20326"/>
                    <a:pt x="12392" y="12392"/>
                  </a:cubicBezTo>
                  <a:cubicBezTo>
                    <a:pt x="20326" y="4458"/>
                    <a:pt x="31088" y="0"/>
                    <a:pt x="42309" y="0"/>
                  </a:cubicBezTo>
                  <a:close/>
                </a:path>
              </a:pathLst>
            </a:custGeom>
            <a:solidFill>
              <a:srgbClr val="00229B"/>
            </a:soli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6907214" y="1212166"/>
            <a:ext cx="10007233" cy="822325"/>
          </a:xfrm>
          <a:prstGeom prst="rect">
            <a:avLst/>
          </a:prstGeom>
        </p:spPr>
        <p:txBody>
          <a:bodyPr anchor="t" rtlCol="false" tIns="0" lIns="0" bIns="0" rIns="0">
            <a:spAutoFit/>
          </a:bodyPr>
          <a:lstStyle/>
          <a:p>
            <a:pPr algn="r">
              <a:lnSpc>
                <a:spcPts val="6200"/>
              </a:lnSpc>
            </a:pPr>
            <a:r>
              <a:rPr lang="en-US" sz="5000">
                <a:solidFill>
                  <a:srgbClr val="000000"/>
                </a:solidFill>
                <a:latin typeface="Poppins Bold"/>
              </a:rPr>
              <a:t>What is hernia?</a:t>
            </a:r>
          </a:p>
        </p:txBody>
      </p:sp>
      <p:grpSp>
        <p:nvGrpSpPr>
          <p:cNvPr name="Group 11" id="11"/>
          <p:cNvGrpSpPr/>
          <p:nvPr/>
        </p:nvGrpSpPr>
        <p:grpSpPr>
          <a:xfrm rot="0">
            <a:off x="8006439" y="2274176"/>
            <a:ext cx="8563154" cy="105169"/>
            <a:chOff x="0" y="0"/>
            <a:chExt cx="2255316" cy="27699"/>
          </a:xfrm>
        </p:grpSpPr>
        <p:sp>
          <p:nvSpPr>
            <p:cNvPr name="Freeform 12" id="12"/>
            <p:cNvSpPr/>
            <p:nvPr/>
          </p:nvSpPr>
          <p:spPr>
            <a:xfrm flipH="false" flipV="false" rot="0">
              <a:off x="0" y="0"/>
              <a:ext cx="2255316" cy="27699"/>
            </a:xfrm>
            <a:custGeom>
              <a:avLst/>
              <a:gdLst/>
              <a:ahLst/>
              <a:cxnLst/>
              <a:rect r="r" b="b" t="t" l="l"/>
              <a:pathLst>
                <a:path h="27699" w="2255316">
                  <a:moveTo>
                    <a:pt x="13849" y="0"/>
                  </a:moveTo>
                  <a:lnTo>
                    <a:pt x="2241467" y="0"/>
                  </a:lnTo>
                  <a:cubicBezTo>
                    <a:pt x="2249116" y="0"/>
                    <a:pt x="2255316" y="6201"/>
                    <a:pt x="2255316" y="13849"/>
                  </a:cubicBezTo>
                  <a:lnTo>
                    <a:pt x="2255316" y="13849"/>
                  </a:lnTo>
                  <a:cubicBezTo>
                    <a:pt x="2255316" y="21498"/>
                    <a:pt x="2249116" y="27699"/>
                    <a:pt x="2241467" y="27699"/>
                  </a:cubicBezTo>
                  <a:lnTo>
                    <a:pt x="13849" y="27699"/>
                  </a:lnTo>
                  <a:cubicBezTo>
                    <a:pt x="6201" y="27699"/>
                    <a:pt x="0" y="21498"/>
                    <a:pt x="0" y="13849"/>
                  </a:cubicBezTo>
                  <a:lnTo>
                    <a:pt x="0" y="13849"/>
                  </a:lnTo>
                  <a:cubicBezTo>
                    <a:pt x="0" y="6201"/>
                    <a:pt x="6201" y="0"/>
                    <a:pt x="13849" y="0"/>
                  </a:cubicBezTo>
                  <a:close/>
                </a:path>
              </a:pathLst>
            </a:custGeom>
            <a:solidFill>
              <a:srgbClr val="00229B"/>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8793389" y="3909024"/>
            <a:ext cx="8465911" cy="3667126"/>
          </a:xfrm>
          <a:prstGeom prst="rect">
            <a:avLst/>
          </a:prstGeom>
        </p:spPr>
        <p:txBody>
          <a:bodyPr anchor="t" rtlCol="false" tIns="0" lIns="0" bIns="0" rIns="0">
            <a:spAutoFit/>
          </a:bodyPr>
          <a:lstStyle/>
          <a:p>
            <a:pPr algn="r">
              <a:lnSpc>
                <a:spcPts val="4199"/>
              </a:lnSpc>
              <a:spcBef>
                <a:spcPct val="0"/>
              </a:spcBef>
            </a:pPr>
            <a:r>
              <a:rPr lang="en-US" sz="2999">
                <a:solidFill>
                  <a:srgbClr val="201E1E"/>
                </a:solidFill>
                <a:latin typeface="Poppins"/>
              </a:rPr>
              <a:t>Hernia is a common medical condition that occurs when an organ or fatty tissue squeezes through a weak spot or opening in the surrounding muscle or connective tissue. It typically manifests as a bulge or protrusion in the affected area and can cause discomfort or pain.</a:t>
            </a:r>
          </a:p>
        </p:txBody>
      </p:sp>
      <p:sp>
        <p:nvSpPr>
          <p:cNvPr name="Freeform 15" id="15"/>
          <p:cNvSpPr/>
          <p:nvPr/>
        </p:nvSpPr>
        <p:spPr>
          <a:xfrm flipH="false" flipV="false" rot="0">
            <a:off x="16569593" y="8600362"/>
            <a:ext cx="689707" cy="689707"/>
          </a:xfrm>
          <a:custGeom>
            <a:avLst/>
            <a:gdLst/>
            <a:ahLst/>
            <a:cxnLst/>
            <a:rect r="r" b="b" t="t" l="l"/>
            <a:pathLst>
              <a:path h="689707" w="689707">
                <a:moveTo>
                  <a:pt x="0" y="0"/>
                </a:moveTo>
                <a:lnTo>
                  <a:pt x="689707" y="0"/>
                </a:lnTo>
                <a:lnTo>
                  <a:pt x="689707" y="689706"/>
                </a:lnTo>
                <a:lnTo>
                  <a:pt x="0" y="6897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7661586" y="723154"/>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7661586" y="8871231"/>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13813300" y="-339855"/>
            <a:ext cx="4832535" cy="5710529"/>
          </a:xfrm>
          <a:custGeom>
            <a:avLst/>
            <a:gdLst/>
            <a:ahLst/>
            <a:cxnLst/>
            <a:rect r="r" b="b" t="t" l="l"/>
            <a:pathLst>
              <a:path h="5710529" w="4832535">
                <a:moveTo>
                  <a:pt x="4832535" y="0"/>
                </a:moveTo>
                <a:lnTo>
                  <a:pt x="0" y="0"/>
                </a:lnTo>
                <a:lnTo>
                  <a:pt x="0" y="5710529"/>
                </a:lnTo>
                <a:lnTo>
                  <a:pt x="4832535" y="5710529"/>
                </a:lnTo>
                <a:lnTo>
                  <a:pt x="4832535" y="0"/>
                </a:lnTo>
                <a:close/>
              </a:path>
            </a:pathLst>
          </a:custGeom>
          <a:blipFill>
            <a:blip r:embed="rId2">
              <a:alphaModFix amt="80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127359" y="7942424"/>
            <a:ext cx="321283" cy="1315876"/>
            <a:chOff x="0" y="0"/>
            <a:chExt cx="84618" cy="346568"/>
          </a:xfrm>
        </p:grpSpPr>
        <p:sp>
          <p:nvSpPr>
            <p:cNvPr name="Freeform 4" id="4"/>
            <p:cNvSpPr/>
            <p:nvPr/>
          </p:nvSpPr>
          <p:spPr>
            <a:xfrm flipH="false" flipV="false" rot="0">
              <a:off x="0" y="0"/>
              <a:ext cx="84618" cy="346568"/>
            </a:xfrm>
            <a:custGeom>
              <a:avLst/>
              <a:gdLst/>
              <a:ahLst/>
              <a:cxnLst/>
              <a:rect r="r" b="b" t="t" l="l"/>
              <a:pathLst>
                <a:path h="346568" w="84618">
                  <a:moveTo>
                    <a:pt x="42309" y="0"/>
                  </a:moveTo>
                  <a:lnTo>
                    <a:pt x="42309" y="0"/>
                  </a:lnTo>
                  <a:cubicBezTo>
                    <a:pt x="65675" y="0"/>
                    <a:pt x="84618" y="18942"/>
                    <a:pt x="84618" y="42309"/>
                  </a:cubicBezTo>
                  <a:lnTo>
                    <a:pt x="84618" y="304259"/>
                  </a:lnTo>
                  <a:cubicBezTo>
                    <a:pt x="84618" y="315480"/>
                    <a:pt x="80160" y="326242"/>
                    <a:pt x="72226" y="334176"/>
                  </a:cubicBezTo>
                  <a:cubicBezTo>
                    <a:pt x="64291" y="342111"/>
                    <a:pt x="53530" y="346568"/>
                    <a:pt x="42309" y="346568"/>
                  </a:cubicBezTo>
                  <a:lnTo>
                    <a:pt x="42309" y="346568"/>
                  </a:lnTo>
                  <a:cubicBezTo>
                    <a:pt x="18942" y="346568"/>
                    <a:pt x="0" y="327626"/>
                    <a:pt x="0" y="304259"/>
                  </a:cubicBezTo>
                  <a:lnTo>
                    <a:pt x="0" y="42309"/>
                  </a:lnTo>
                  <a:cubicBezTo>
                    <a:pt x="0" y="31088"/>
                    <a:pt x="4458" y="20326"/>
                    <a:pt x="12392" y="12392"/>
                  </a:cubicBezTo>
                  <a:cubicBezTo>
                    <a:pt x="20326" y="4458"/>
                    <a:pt x="31088" y="0"/>
                    <a:pt x="42309" y="0"/>
                  </a:cubicBezTo>
                  <a:close/>
                </a:path>
              </a:pathLst>
            </a:custGeom>
            <a:solidFill>
              <a:srgbClr val="00229B"/>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8642631" y="1835987"/>
            <a:ext cx="1002738" cy="80234"/>
            <a:chOff x="0" y="0"/>
            <a:chExt cx="264095" cy="21132"/>
          </a:xfrm>
        </p:grpSpPr>
        <p:sp>
          <p:nvSpPr>
            <p:cNvPr name="Freeform 7" id="7"/>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00229B"/>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1267621" y="5568683"/>
            <a:ext cx="874255" cy="874255"/>
            <a:chOff x="0" y="0"/>
            <a:chExt cx="812800" cy="812800"/>
          </a:xfrm>
        </p:grpSpPr>
        <p:sp>
          <p:nvSpPr>
            <p:cNvPr name="Freeform 10" id="10"/>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1267621" y="6642963"/>
            <a:ext cx="874255" cy="874255"/>
            <a:chOff x="0" y="0"/>
            <a:chExt cx="812800" cy="812800"/>
          </a:xfrm>
        </p:grpSpPr>
        <p:sp>
          <p:nvSpPr>
            <p:cNvPr name="Freeform 13" id="13"/>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1267621" y="7717243"/>
            <a:ext cx="874255" cy="874255"/>
            <a:chOff x="0" y="0"/>
            <a:chExt cx="812800" cy="812800"/>
          </a:xfrm>
        </p:grpSpPr>
        <p:sp>
          <p:nvSpPr>
            <p:cNvPr name="Freeform 16" id="1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1267621" y="2346944"/>
            <a:ext cx="874255" cy="874255"/>
            <a:chOff x="0" y="0"/>
            <a:chExt cx="812800" cy="812800"/>
          </a:xfrm>
        </p:grpSpPr>
        <p:sp>
          <p:nvSpPr>
            <p:cNvPr name="Freeform 19" id="19"/>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1267621" y="3424728"/>
            <a:ext cx="874255" cy="874255"/>
            <a:chOff x="0" y="0"/>
            <a:chExt cx="812800" cy="812800"/>
          </a:xfrm>
        </p:grpSpPr>
        <p:sp>
          <p:nvSpPr>
            <p:cNvPr name="Freeform 22" id="22"/>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1267621" y="4499008"/>
            <a:ext cx="874255" cy="874255"/>
            <a:chOff x="0" y="0"/>
            <a:chExt cx="812800" cy="812800"/>
          </a:xfrm>
        </p:grpSpPr>
        <p:sp>
          <p:nvSpPr>
            <p:cNvPr name="Freeform 25" id="25"/>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0">
            <a:off x="338993" y="338993"/>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8" id="28"/>
          <p:cNvGrpSpPr/>
          <p:nvPr/>
        </p:nvGrpSpPr>
        <p:grpSpPr>
          <a:xfrm rot="0">
            <a:off x="11267621" y="8791523"/>
            <a:ext cx="874255" cy="874255"/>
            <a:chOff x="0" y="0"/>
            <a:chExt cx="812800" cy="812800"/>
          </a:xfrm>
        </p:grpSpPr>
        <p:sp>
          <p:nvSpPr>
            <p:cNvPr name="Freeform 29" id="29"/>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1" id="31"/>
          <p:cNvSpPr/>
          <p:nvPr/>
        </p:nvSpPr>
        <p:spPr>
          <a:xfrm flipH="false" flipV="false" rot="0">
            <a:off x="1516822" y="2011899"/>
            <a:ext cx="7627178" cy="7627178"/>
          </a:xfrm>
          <a:custGeom>
            <a:avLst/>
            <a:gdLst/>
            <a:ahLst/>
            <a:cxnLst/>
            <a:rect r="r" b="b" t="t" l="l"/>
            <a:pathLst>
              <a:path h="7627178" w="7627178">
                <a:moveTo>
                  <a:pt x="0" y="0"/>
                </a:moveTo>
                <a:lnTo>
                  <a:pt x="7627178" y="0"/>
                </a:lnTo>
                <a:lnTo>
                  <a:pt x="7627178" y="7627178"/>
                </a:lnTo>
                <a:lnTo>
                  <a:pt x="0" y="7627178"/>
                </a:lnTo>
                <a:lnTo>
                  <a:pt x="0" y="0"/>
                </a:lnTo>
                <a:close/>
              </a:path>
            </a:pathLst>
          </a:custGeom>
          <a:blipFill>
            <a:blip r:embed="rId6"/>
            <a:stretch>
              <a:fillRect l="0" t="0" r="0" b="0"/>
            </a:stretch>
          </a:blipFill>
        </p:spPr>
      </p:sp>
      <p:sp>
        <p:nvSpPr>
          <p:cNvPr name="TextBox 32" id="32"/>
          <p:cNvSpPr txBox="true"/>
          <p:nvPr/>
        </p:nvSpPr>
        <p:spPr>
          <a:xfrm rot="0">
            <a:off x="1622252" y="626697"/>
            <a:ext cx="15043496" cy="720598"/>
          </a:xfrm>
          <a:prstGeom prst="rect">
            <a:avLst/>
          </a:prstGeom>
        </p:spPr>
        <p:txBody>
          <a:bodyPr anchor="t" rtlCol="false" tIns="0" lIns="0" bIns="0" rIns="0">
            <a:spAutoFit/>
          </a:bodyPr>
          <a:lstStyle/>
          <a:p>
            <a:pPr algn="ctr">
              <a:lnSpc>
                <a:spcPts val="5456"/>
              </a:lnSpc>
            </a:pPr>
            <a:r>
              <a:rPr lang="en-US" sz="4400">
                <a:solidFill>
                  <a:srgbClr val="000000"/>
                </a:solidFill>
                <a:latin typeface="Poppins Bold"/>
              </a:rPr>
              <a:t>Types of Hernia</a:t>
            </a:r>
          </a:p>
        </p:txBody>
      </p:sp>
      <p:sp>
        <p:nvSpPr>
          <p:cNvPr name="TextBox 33" id="33"/>
          <p:cNvSpPr txBox="true"/>
          <p:nvPr/>
        </p:nvSpPr>
        <p:spPr>
          <a:xfrm rot="0">
            <a:off x="12531160" y="5784221"/>
            <a:ext cx="5247098"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Incisional Hernia</a:t>
            </a:r>
          </a:p>
        </p:txBody>
      </p:sp>
      <p:sp>
        <p:nvSpPr>
          <p:cNvPr name="TextBox 34" id="34"/>
          <p:cNvSpPr txBox="true"/>
          <p:nvPr/>
        </p:nvSpPr>
        <p:spPr>
          <a:xfrm rot="0">
            <a:off x="11267621" y="574928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04</a:t>
            </a:r>
          </a:p>
        </p:txBody>
      </p:sp>
      <p:sp>
        <p:nvSpPr>
          <p:cNvPr name="TextBox 35" id="35"/>
          <p:cNvSpPr txBox="true"/>
          <p:nvPr/>
        </p:nvSpPr>
        <p:spPr>
          <a:xfrm rot="0">
            <a:off x="12531160" y="6855618"/>
            <a:ext cx="5247098"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Inguinal Hernia</a:t>
            </a:r>
          </a:p>
        </p:txBody>
      </p:sp>
      <p:sp>
        <p:nvSpPr>
          <p:cNvPr name="TextBox 36" id="36"/>
          <p:cNvSpPr txBox="true"/>
          <p:nvPr/>
        </p:nvSpPr>
        <p:spPr>
          <a:xfrm rot="0">
            <a:off x="11267621" y="682356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05</a:t>
            </a:r>
          </a:p>
        </p:txBody>
      </p:sp>
      <p:sp>
        <p:nvSpPr>
          <p:cNvPr name="TextBox 37" id="37"/>
          <p:cNvSpPr txBox="true"/>
          <p:nvPr/>
        </p:nvSpPr>
        <p:spPr>
          <a:xfrm rot="0">
            <a:off x="12531160" y="7932781"/>
            <a:ext cx="5756840"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Femoral Hernia</a:t>
            </a:r>
          </a:p>
        </p:txBody>
      </p:sp>
      <p:sp>
        <p:nvSpPr>
          <p:cNvPr name="TextBox 38" id="38"/>
          <p:cNvSpPr txBox="true"/>
          <p:nvPr/>
        </p:nvSpPr>
        <p:spPr>
          <a:xfrm rot="0">
            <a:off x="11267621" y="789784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06</a:t>
            </a:r>
          </a:p>
        </p:txBody>
      </p:sp>
      <p:sp>
        <p:nvSpPr>
          <p:cNvPr name="TextBox 39" id="39"/>
          <p:cNvSpPr txBox="true"/>
          <p:nvPr/>
        </p:nvSpPr>
        <p:spPr>
          <a:xfrm rot="0">
            <a:off x="12531160" y="2559598"/>
            <a:ext cx="5247098"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Umbilical Hernia</a:t>
            </a:r>
          </a:p>
        </p:txBody>
      </p:sp>
      <p:sp>
        <p:nvSpPr>
          <p:cNvPr name="TextBox 40" id="40"/>
          <p:cNvSpPr txBox="true"/>
          <p:nvPr/>
        </p:nvSpPr>
        <p:spPr>
          <a:xfrm rot="0">
            <a:off x="11267621" y="252754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01</a:t>
            </a:r>
          </a:p>
        </p:txBody>
      </p:sp>
      <p:sp>
        <p:nvSpPr>
          <p:cNvPr name="TextBox 41" id="41"/>
          <p:cNvSpPr txBox="true"/>
          <p:nvPr/>
        </p:nvSpPr>
        <p:spPr>
          <a:xfrm rot="0">
            <a:off x="12531160" y="3637383"/>
            <a:ext cx="5247098"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Epigastric Hernia</a:t>
            </a:r>
          </a:p>
        </p:txBody>
      </p:sp>
      <p:sp>
        <p:nvSpPr>
          <p:cNvPr name="TextBox 42" id="42"/>
          <p:cNvSpPr txBox="true"/>
          <p:nvPr/>
        </p:nvSpPr>
        <p:spPr>
          <a:xfrm rot="0">
            <a:off x="11267621" y="3605333"/>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02</a:t>
            </a:r>
          </a:p>
        </p:txBody>
      </p:sp>
      <p:sp>
        <p:nvSpPr>
          <p:cNvPr name="TextBox 43" id="43"/>
          <p:cNvSpPr txBox="true"/>
          <p:nvPr/>
        </p:nvSpPr>
        <p:spPr>
          <a:xfrm rot="0">
            <a:off x="12531160" y="4698663"/>
            <a:ext cx="5247098"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Lateral Hernia</a:t>
            </a:r>
          </a:p>
        </p:txBody>
      </p:sp>
      <p:sp>
        <p:nvSpPr>
          <p:cNvPr name="TextBox 44" id="44"/>
          <p:cNvSpPr txBox="true"/>
          <p:nvPr/>
        </p:nvSpPr>
        <p:spPr>
          <a:xfrm rot="0">
            <a:off x="11267621" y="4679613"/>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03</a:t>
            </a:r>
          </a:p>
        </p:txBody>
      </p:sp>
      <p:sp>
        <p:nvSpPr>
          <p:cNvPr name="TextBox 45" id="45"/>
          <p:cNvSpPr txBox="true"/>
          <p:nvPr/>
        </p:nvSpPr>
        <p:spPr>
          <a:xfrm rot="0">
            <a:off x="12531160" y="9007061"/>
            <a:ext cx="5756840"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Hiatal Hernia</a:t>
            </a:r>
          </a:p>
        </p:txBody>
      </p:sp>
      <p:sp>
        <p:nvSpPr>
          <p:cNvPr name="TextBox 46" id="46"/>
          <p:cNvSpPr txBox="true"/>
          <p:nvPr/>
        </p:nvSpPr>
        <p:spPr>
          <a:xfrm rot="0">
            <a:off x="11267621" y="897212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07</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268283" y="4928853"/>
            <a:ext cx="4832535" cy="5710529"/>
          </a:xfrm>
          <a:custGeom>
            <a:avLst/>
            <a:gdLst/>
            <a:ahLst/>
            <a:cxnLst/>
            <a:rect r="r" b="b" t="t" l="l"/>
            <a:pathLst>
              <a:path h="5710529" w="4832535">
                <a:moveTo>
                  <a:pt x="0" y="5710528"/>
                </a:moveTo>
                <a:lnTo>
                  <a:pt x="4832535" y="5710528"/>
                </a:lnTo>
                <a:lnTo>
                  <a:pt x="4832535" y="0"/>
                </a:lnTo>
                <a:lnTo>
                  <a:pt x="0" y="0"/>
                </a:lnTo>
                <a:lnTo>
                  <a:pt x="0" y="5710528"/>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3813300" y="-339855"/>
            <a:ext cx="4832535" cy="5710529"/>
          </a:xfrm>
          <a:custGeom>
            <a:avLst/>
            <a:gdLst/>
            <a:ahLst/>
            <a:cxnLst/>
            <a:rect r="r" b="b" t="t" l="l"/>
            <a:pathLst>
              <a:path h="5710529" w="4832535">
                <a:moveTo>
                  <a:pt x="4832535" y="0"/>
                </a:moveTo>
                <a:lnTo>
                  <a:pt x="0" y="0"/>
                </a:lnTo>
                <a:lnTo>
                  <a:pt x="0" y="5710529"/>
                </a:lnTo>
                <a:lnTo>
                  <a:pt x="4832535" y="5710529"/>
                </a:lnTo>
                <a:lnTo>
                  <a:pt x="4832535" y="0"/>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8127359" y="7942424"/>
            <a:ext cx="321283" cy="1315876"/>
            <a:chOff x="0" y="0"/>
            <a:chExt cx="84618" cy="346568"/>
          </a:xfrm>
        </p:grpSpPr>
        <p:sp>
          <p:nvSpPr>
            <p:cNvPr name="Freeform 5" id="5"/>
            <p:cNvSpPr/>
            <p:nvPr/>
          </p:nvSpPr>
          <p:spPr>
            <a:xfrm flipH="false" flipV="false" rot="0">
              <a:off x="0" y="0"/>
              <a:ext cx="84618" cy="346568"/>
            </a:xfrm>
            <a:custGeom>
              <a:avLst/>
              <a:gdLst/>
              <a:ahLst/>
              <a:cxnLst/>
              <a:rect r="r" b="b" t="t" l="l"/>
              <a:pathLst>
                <a:path h="346568" w="84618">
                  <a:moveTo>
                    <a:pt x="42309" y="0"/>
                  </a:moveTo>
                  <a:lnTo>
                    <a:pt x="42309" y="0"/>
                  </a:lnTo>
                  <a:cubicBezTo>
                    <a:pt x="65675" y="0"/>
                    <a:pt x="84618" y="18942"/>
                    <a:pt x="84618" y="42309"/>
                  </a:cubicBezTo>
                  <a:lnTo>
                    <a:pt x="84618" y="304259"/>
                  </a:lnTo>
                  <a:cubicBezTo>
                    <a:pt x="84618" y="315480"/>
                    <a:pt x="80160" y="326242"/>
                    <a:pt x="72226" y="334176"/>
                  </a:cubicBezTo>
                  <a:cubicBezTo>
                    <a:pt x="64291" y="342111"/>
                    <a:pt x="53530" y="346568"/>
                    <a:pt x="42309" y="346568"/>
                  </a:cubicBezTo>
                  <a:lnTo>
                    <a:pt x="42309" y="346568"/>
                  </a:lnTo>
                  <a:cubicBezTo>
                    <a:pt x="18942" y="346568"/>
                    <a:pt x="0" y="327626"/>
                    <a:pt x="0" y="304259"/>
                  </a:cubicBezTo>
                  <a:lnTo>
                    <a:pt x="0" y="42309"/>
                  </a:lnTo>
                  <a:cubicBezTo>
                    <a:pt x="0" y="31088"/>
                    <a:pt x="4458" y="20326"/>
                    <a:pt x="12392" y="12392"/>
                  </a:cubicBezTo>
                  <a:cubicBezTo>
                    <a:pt x="20326" y="4458"/>
                    <a:pt x="31088" y="0"/>
                    <a:pt x="42309" y="0"/>
                  </a:cubicBezTo>
                  <a:close/>
                </a:path>
              </a:pathLst>
            </a:custGeom>
            <a:solidFill>
              <a:srgbClr val="00229B"/>
            </a:soli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545623" y="3883009"/>
            <a:ext cx="4717353" cy="4717353"/>
            <a:chOff x="0" y="0"/>
            <a:chExt cx="812800" cy="812800"/>
          </a:xfrm>
        </p:grpSpPr>
        <p:sp>
          <p:nvSpPr>
            <p:cNvPr name="Freeform 8" id="8"/>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6660219" y="3883009"/>
            <a:ext cx="4717353" cy="4717353"/>
            <a:chOff x="0" y="0"/>
            <a:chExt cx="812800" cy="812800"/>
          </a:xfrm>
        </p:grpSpPr>
        <p:sp>
          <p:nvSpPr>
            <p:cNvPr name="Freeform 11" id="1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1777622" y="3883009"/>
            <a:ext cx="4714298" cy="4714298"/>
            <a:chOff x="0" y="0"/>
            <a:chExt cx="812800" cy="812800"/>
          </a:xfrm>
        </p:grpSpPr>
        <p:sp>
          <p:nvSpPr>
            <p:cNvPr name="Freeform 14" id="14"/>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4474700" y="2120713"/>
            <a:ext cx="9338600" cy="998220"/>
          </a:xfrm>
          <a:prstGeom prst="rect">
            <a:avLst/>
          </a:prstGeom>
        </p:spPr>
        <p:txBody>
          <a:bodyPr anchor="t" rtlCol="false" tIns="0" lIns="0" bIns="0" rIns="0">
            <a:spAutoFit/>
          </a:bodyPr>
          <a:lstStyle/>
          <a:p>
            <a:pPr algn="ctr">
              <a:lnSpc>
                <a:spcPts val="7440"/>
              </a:lnSpc>
            </a:pPr>
            <a:r>
              <a:rPr lang="en-US" sz="6000">
                <a:solidFill>
                  <a:srgbClr val="000000"/>
                </a:solidFill>
                <a:latin typeface="Poppins Bold"/>
              </a:rPr>
              <a:t>Stages of Hernia</a:t>
            </a:r>
          </a:p>
        </p:txBody>
      </p:sp>
      <p:grpSp>
        <p:nvGrpSpPr>
          <p:cNvPr name="Group 17" id="17"/>
          <p:cNvGrpSpPr/>
          <p:nvPr/>
        </p:nvGrpSpPr>
        <p:grpSpPr>
          <a:xfrm rot="0">
            <a:off x="8642631" y="1911885"/>
            <a:ext cx="1002738" cy="80234"/>
            <a:chOff x="0" y="0"/>
            <a:chExt cx="264095" cy="21132"/>
          </a:xfrm>
        </p:grpSpPr>
        <p:sp>
          <p:nvSpPr>
            <p:cNvPr name="Freeform 18" id="18"/>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00229B"/>
            </a:solidFill>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2498332" y="5790852"/>
            <a:ext cx="2811934" cy="1993265"/>
          </a:xfrm>
          <a:prstGeom prst="rect">
            <a:avLst/>
          </a:prstGeom>
        </p:spPr>
        <p:txBody>
          <a:bodyPr anchor="t" rtlCol="false" tIns="0" lIns="0" bIns="0" rIns="0">
            <a:spAutoFit/>
          </a:bodyPr>
          <a:lstStyle/>
          <a:p>
            <a:pPr algn="ctr">
              <a:lnSpc>
                <a:spcPts val="1960"/>
              </a:lnSpc>
              <a:spcBef>
                <a:spcPct val="0"/>
              </a:spcBef>
            </a:pPr>
            <a:r>
              <a:rPr lang="en-US" sz="1400">
                <a:solidFill>
                  <a:srgbClr val="FFFFFF"/>
                </a:solidFill>
                <a:latin typeface="Poppins"/>
              </a:rPr>
              <a:t>In this stage, the hernia is reducible, which means it can be pushed back into the abdominal cavity. It may appear as a bulge or swelling during physical activity or straining but can be easily manipulated back into place.</a:t>
            </a:r>
          </a:p>
        </p:txBody>
      </p:sp>
      <p:sp>
        <p:nvSpPr>
          <p:cNvPr name="TextBox 21" id="21"/>
          <p:cNvSpPr txBox="true"/>
          <p:nvPr/>
        </p:nvSpPr>
        <p:spPr>
          <a:xfrm rot="0">
            <a:off x="2572341" y="4607014"/>
            <a:ext cx="2663918" cy="930098"/>
          </a:xfrm>
          <a:prstGeom prst="rect">
            <a:avLst/>
          </a:prstGeom>
        </p:spPr>
        <p:txBody>
          <a:bodyPr anchor="t" rtlCol="false" tIns="0" lIns="0" bIns="0" rIns="0">
            <a:spAutoFit/>
          </a:bodyPr>
          <a:lstStyle/>
          <a:p>
            <a:pPr algn="ctr">
              <a:lnSpc>
                <a:spcPts val="7258"/>
              </a:lnSpc>
              <a:spcBef>
                <a:spcPct val="0"/>
              </a:spcBef>
            </a:pPr>
            <a:r>
              <a:rPr lang="en-US" sz="5184">
                <a:solidFill>
                  <a:srgbClr val="FFFFFF"/>
                </a:solidFill>
                <a:latin typeface="Poppins Bold"/>
              </a:rPr>
              <a:t>Stage 1</a:t>
            </a:r>
          </a:p>
        </p:txBody>
      </p:sp>
      <p:sp>
        <p:nvSpPr>
          <p:cNvPr name="TextBox 22" id="22"/>
          <p:cNvSpPr txBox="true"/>
          <p:nvPr/>
        </p:nvSpPr>
        <p:spPr>
          <a:xfrm rot="0">
            <a:off x="7612928" y="5972065"/>
            <a:ext cx="2811934" cy="1497965"/>
          </a:xfrm>
          <a:prstGeom prst="rect">
            <a:avLst/>
          </a:prstGeom>
        </p:spPr>
        <p:txBody>
          <a:bodyPr anchor="t" rtlCol="false" tIns="0" lIns="0" bIns="0" rIns="0">
            <a:spAutoFit/>
          </a:bodyPr>
          <a:lstStyle/>
          <a:p>
            <a:pPr algn="ctr">
              <a:lnSpc>
                <a:spcPts val="1960"/>
              </a:lnSpc>
              <a:spcBef>
                <a:spcPct val="0"/>
              </a:spcBef>
            </a:pPr>
            <a:r>
              <a:rPr lang="en-US" sz="1400">
                <a:solidFill>
                  <a:srgbClr val="FFFFFF"/>
                </a:solidFill>
                <a:latin typeface="Poppins"/>
              </a:rPr>
              <a:t>The hernia is still reducible, but it requires more effort to push it back into the abdominal cavity. It may intermittently protrude and may not stay reduced for long periods.</a:t>
            </a:r>
          </a:p>
        </p:txBody>
      </p:sp>
      <p:sp>
        <p:nvSpPr>
          <p:cNvPr name="TextBox 23" id="23"/>
          <p:cNvSpPr txBox="true"/>
          <p:nvPr/>
        </p:nvSpPr>
        <p:spPr>
          <a:xfrm rot="0">
            <a:off x="7812041" y="4607014"/>
            <a:ext cx="2663918" cy="930098"/>
          </a:xfrm>
          <a:prstGeom prst="rect">
            <a:avLst/>
          </a:prstGeom>
        </p:spPr>
        <p:txBody>
          <a:bodyPr anchor="t" rtlCol="false" tIns="0" lIns="0" bIns="0" rIns="0">
            <a:spAutoFit/>
          </a:bodyPr>
          <a:lstStyle/>
          <a:p>
            <a:pPr algn="ctr">
              <a:lnSpc>
                <a:spcPts val="7258"/>
              </a:lnSpc>
              <a:spcBef>
                <a:spcPct val="0"/>
              </a:spcBef>
            </a:pPr>
            <a:r>
              <a:rPr lang="en-US" sz="5184">
                <a:solidFill>
                  <a:srgbClr val="FFFFFF"/>
                </a:solidFill>
                <a:latin typeface="Poppins Bold"/>
              </a:rPr>
              <a:t>Stage 2 </a:t>
            </a:r>
          </a:p>
        </p:txBody>
      </p:sp>
      <p:sp>
        <p:nvSpPr>
          <p:cNvPr name="TextBox 24" id="24"/>
          <p:cNvSpPr txBox="true"/>
          <p:nvPr/>
        </p:nvSpPr>
        <p:spPr>
          <a:xfrm rot="0">
            <a:off x="12722789" y="5790852"/>
            <a:ext cx="2811934" cy="2240915"/>
          </a:xfrm>
          <a:prstGeom prst="rect">
            <a:avLst/>
          </a:prstGeom>
        </p:spPr>
        <p:txBody>
          <a:bodyPr anchor="t" rtlCol="false" tIns="0" lIns="0" bIns="0" rIns="0">
            <a:spAutoFit/>
          </a:bodyPr>
          <a:lstStyle/>
          <a:p>
            <a:pPr algn="ctr">
              <a:lnSpc>
                <a:spcPts val="1960"/>
              </a:lnSpc>
              <a:spcBef>
                <a:spcPct val="0"/>
              </a:spcBef>
            </a:pPr>
            <a:r>
              <a:rPr lang="en-US" sz="1400">
                <a:solidFill>
                  <a:srgbClr val="FFFFFF"/>
                </a:solidFill>
                <a:latin typeface="Poppins"/>
              </a:rPr>
              <a:t>In this stage, the hernia becomes irreducible or non-reducible. It cannot be pushed back into the abdominal cavity and remains protruding outside the body. This stage is considered more advanced and may require immediate medical attention.</a:t>
            </a:r>
          </a:p>
        </p:txBody>
      </p:sp>
      <p:sp>
        <p:nvSpPr>
          <p:cNvPr name="TextBox 25" id="25"/>
          <p:cNvSpPr txBox="true"/>
          <p:nvPr/>
        </p:nvSpPr>
        <p:spPr>
          <a:xfrm rot="0">
            <a:off x="12796797" y="4607014"/>
            <a:ext cx="2663918" cy="930098"/>
          </a:xfrm>
          <a:prstGeom prst="rect">
            <a:avLst/>
          </a:prstGeom>
        </p:spPr>
        <p:txBody>
          <a:bodyPr anchor="t" rtlCol="false" tIns="0" lIns="0" bIns="0" rIns="0">
            <a:spAutoFit/>
          </a:bodyPr>
          <a:lstStyle/>
          <a:p>
            <a:pPr algn="ctr">
              <a:lnSpc>
                <a:spcPts val="7258"/>
              </a:lnSpc>
              <a:spcBef>
                <a:spcPct val="0"/>
              </a:spcBef>
            </a:pPr>
            <a:r>
              <a:rPr lang="en-US" sz="5184">
                <a:solidFill>
                  <a:srgbClr val="FFFFFF"/>
                </a:solidFill>
                <a:latin typeface="Poppins Bold"/>
              </a:rPr>
              <a:t>Stage 3 </a:t>
            </a:r>
          </a:p>
        </p:txBody>
      </p:sp>
      <p:sp>
        <p:nvSpPr>
          <p:cNvPr name="Freeform 26" id="26"/>
          <p:cNvSpPr/>
          <p:nvPr/>
        </p:nvSpPr>
        <p:spPr>
          <a:xfrm flipH="false" flipV="false" rot="0">
            <a:off x="2077923" y="2317832"/>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false" flipV="false" rot="0">
            <a:off x="15520370" y="2317832"/>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371314" y="6292315"/>
            <a:ext cx="4832535" cy="5710529"/>
          </a:xfrm>
          <a:custGeom>
            <a:avLst/>
            <a:gdLst/>
            <a:ahLst/>
            <a:cxnLst/>
            <a:rect r="r" b="b" t="t" l="l"/>
            <a:pathLst>
              <a:path h="5710529" w="4832535">
                <a:moveTo>
                  <a:pt x="0" y="5710529"/>
                </a:moveTo>
                <a:lnTo>
                  <a:pt x="4832535" y="5710529"/>
                </a:lnTo>
                <a:lnTo>
                  <a:pt x="4832535" y="0"/>
                </a:lnTo>
                <a:lnTo>
                  <a:pt x="0" y="0"/>
                </a:lnTo>
                <a:lnTo>
                  <a:pt x="0" y="5710529"/>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291072" y="0"/>
            <a:ext cx="5996928" cy="10287000"/>
            <a:chOff x="0" y="0"/>
            <a:chExt cx="7995904" cy="13716000"/>
          </a:xfrm>
        </p:grpSpPr>
        <p:pic>
          <p:nvPicPr>
            <p:cNvPr name="Picture 4" id="4"/>
            <p:cNvPicPr>
              <a:picLocks noChangeAspect="true"/>
            </p:cNvPicPr>
            <p:nvPr/>
          </p:nvPicPr>
          <p:blipFill>
            <a:blip r:embed="rId4"/>
            <a:srcRect l="8201" t="0" r="52958" b="0"/>
            <a:stretch>
              <a:fillRect/>
            </a:stretch>
          </p:blipFill>
          <p:spPr>
            <a:xfrm flipH="false" flipV="false">
              <a:off x="0" y="0"/>
              <a:ext cx="7995904" cy="13716000"/>
            </a:xfrm>
            <a:prstGeom prst="rect">
              <a:avLst/>
            </a:prstGeom>
          </p:spPr>
        </p:pic>
      </p:grpSp>
      <p:sp>
        <p:nvSpPr>
          <p:cNvPr name="TextBox 5" id="5"/>
          <p:cNvSpPr txBox="true"/>
          <p:nvPr/>
        </p:nvSpPr>
        <p:spPr>
          <a:xfrm rot="0">
            <a:off x="1028700" y="895472"/>
            <a:ext cx="10163677" cy="803783"/>
          </a:xfrm>
          <a:prstGeom prst="rect">
            <a:avLst/>
          </a:prstGeom>
        </p:spPr>
        <p:txBody>
          <a:bodyPr anchor="t" rtlCol="false" tIns="0" lIns="0" bIns="0" rIns="0">
            <a:spAutoFit/>
          </a:bodyPr>
          <a:lstStyle/>
          <a:p>
            <a:pPr>
              <a:lnSpc>
                <a:spcPts val="6076"/>
              </a:lnSpc>
            </a:pPr>
            <a:r>
              <a:rPr lang="en-US" sz="4900">
                <a:solidFill>
                  <a:srgbClr val="000000"/>
                </a:solidFill>
                <a:latin typeface="Poppins Bold"/>
              </a:rPr>
              <a:t>Causes of Hernia</a:t>
            </a:r>
          </a:p>
        </p:txBody>
      </p:sp>
      <p:grpSp>
        <p:nvGrpSpPr>
          <p:cNvPr name="Group 6" id="6"/>
          <p:cNvGrpSpPr/>
          <p:nvPr/>
        </p:nvGrpSpPr>
        <p:grpSpPr>
          <a:xfrm rot="0">
            <a:off x="1145247" y="2169854"/>
            <a:ext cx="1002738" cy="80234"/>
            <a:chOff x="0" y="0"/>
            <a:chExt cx="264095" cy="21132"/>
          </a:xfrm>
        </p:grpSpPr>
        <p:sp>
          <p:nvSpPr>
            <p:cNvPr name="Freeform 7" id="7"/>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00229B"/>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044953" y="5544254"/>
            <a:ext cx="874255" cy="874255"/>
            <a:chOff x="0" y="0"/>
            <a:chExt cx="812800" cy="812800"/>
          </a:xfrm>
        </p:grpSpPr>
        <p:sp>
          <p:nvSpPr>
            <p:cNvPr name="Freeform 10" id="10"/>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3241817" y="5792811"/>
            <a:ext cx="3512981" cy="325755"/>
          </a:xfrm>
          <a:prstGeom prst="rect">
            <a:avLst/>
          </a:prstGeom>
        </p:spPr>
        <p:txBody>
          <a:bodyPr anchor="t" rtlCol="false" tIns="0" lIns="0" bIns="0" rIns="0">
            <a:spAutoFit/>
          </a:bodyPr>
          <a:lstStyle/>
          <a:p>
            <a:pPr>
              <a:lnSpc>
                <a:spcPts val="2519"/>
              </a:lnSpc>
              <a:spcBef>
                <a:spcPct val="0"/>
              </a:spcBef>
            </a:pPr>
            <a:r>
              <a:rPr lang="en-US" sz="1799">
                <a:solidFill>
                  <a:srgbClr val="201E1E"/>
                </a:solidFill>
                <a:latin typeface="Poppins Bold"/>
              </a:rPr>
              <a:t>Age-related factors</a:t>
            </a:r>
          </a:p>
        </p:txBody>
      </p:sp>
      <p:sp>
        <p:nvSpPr>
          <p:cNvPr name="TextBox 13" id="13"/>
          <p:cNvSpPr txBox="true"/>
          <p:nvPr/>
        </p:nvSpPr>
        <p:spPr>
          <a:xfrm rot="0">
            <a:off x="2044953" y="572485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03</a:t>
            </a:r>
          </a:p>
        </p:txBody>
      </p:sp>
      <p:grpSp>
        <p:nvGrpSpPr>
          <p:cNvPr name="Group 14" id="14"/>
          <p:cNvGrpSpPr/>
          <p:nvPr/>
        </p:nvGrpSpPr>
        <p:grpSpPr>
          <a:xfrm rot="0">
            <a:off x="7359166" y="5544254"/>
            <a:ext cx="874255" cy="874255"/>
            <a:chOff x="0" y="0"/>
            <a:chExt cx="812800" cy="812800"/>
          </a:xfrm>
        </p:grpSpPr>
        <p:sp>
          <p:nvSpPr>
            <p:cNvPr name="Freeform 15" id="15"/>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8557271" y="5792811"/>
            <a:ext cx="3409950" cy="325755"/>
          </a:xfrm>
          <a:prstGeom prst="rect">
            <a:avLst/>
          </a:prstGeom>
        </p:spPr>
        <p:txBody>
          <a:bodyPr anchor="t" rtlCol="false" tIns="0" lIns="0" bIns="0" rIns="0">
            <a:spAutoFit/>
          </a:bodyPr>
          <a:lstStyle/>
          <a:p>
            <a:pPr>
              <a:lnSpc>
                <a:spcPts val="2519"/>
              </a:lnSpc>
              <a:spcBef>
                <a:spcPct val="0"/>
              </a:spcBef>
            </a:pPr>
            <a:r>
              <a:rPr lang="en-US" sz="1799">
                <a:solidFill>
                  <a:srgbClr val="201E1E"/>
                </a:solidFill>
                <a:latin typeface="Poppins Bold"/>
              </a:rPr>
              <a:t>Obesity or excess weight</a:t>
            </a:r>
          </a:p>
        </p:txBody>
      </p:sp>
      <p:sp>
        <p:nvSpPr>
          <p:cNvPr name="TextBox 18" id="18"/>
          <p:cNvSpPr txBox="true"/>
          <p:nvPr/>
        </p:nvSpPr>
        <p:spPr>
          <a:xfrm rot="0">
            <a:off x="7359166" y="572485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04</a:t>
            </a:r>
          </a:p>
        </p:txBody>
      </p:sp>
      <p:sp>
        <p:nvSpPr>
          <p:cNvPr name="Freeform 19" id="19"/>
          <p:cNvSpPr/>
          <p:nvPr/>
        </p:nvSpPr>
        <p:spPr>
          <a:xfrm flipH="false" flipV="false" rot="0">
            <a:off x="10847524" y="1520264"/>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0" id="20"/>
          <p:cNvGrpSpPr/>
          <p:nvPr/>
        </p:nvGrpSpPr>
        <p:grpSpPr>
          <a:xfrm rot="0">
            <a:off x="2044953" y="3836043"/>
            <a:ext cx="874255" cy="874255"/>
            <a:chOff x="0" y="0"/>
            <a:chExt cx="812800" cy="812800"/>
          </a:xfrm>
        </p:grpSpPr>
        <p:sp>
          <p:nvSpPr>
            <p:cNvPr name="Freeform 21" id="2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3241817" y="3924556"/>
            <a:ext cx="3512981" cy="640080"/>
          </a:xfrm>
          <a:prstGeom prst="rect">
            <a:avLst/>
          </a:prstGeom>
        </p:spPr>
        <p:txBody>
          <a:bodyPr anchor="t" rtlCol="false" tIns="0" lIns="0" bIns="0" rIns="0">
            <a:spAutoFit/>
          </a:bodyPr>
          <a:lstStyle/>
          <a:p>
            <a:pPr>
              <a:lnSpc>
                <a:spcPts val="2519"/>
              </a:lnSpc>
            </a:pPr>
            <a:r>
              <a:rPr lang="en-US" sz="1799">
                <a:solidFill>
                  <a:srgbClr val="201E1E"/>
                </a:solidFill>
                <a:latin typeface="Poppins Bold"/>
              </a:rPr>
              <a:t>Weakness in the </a:t>
            </a:r>
          </a:p>
          <a:p>
            <a:pPr>
              <a:lnSpc>
                <a:spcPts val="2519"/>
              </a:lnSpc>
              <a:spcBef>
                <a:spcPct val="0"/>
              </a:spcBef>
            </a:pPr>
            <a:r>
              <a:rPr lang="en-US" sz="1799">
                <a:solidFill>
                  <a:srgbClr val="201E1E"/>
                </a:solidFill>
                <a:latin typeface="Poppins Bold"/>
              </a:rPr>
              <a:t>abdominal wall</a:t>
            </a:r>
          </a:p>
        </p:txBody>
      </p:sp>
      <p:sp>
        <p:nvSpPr>
          <p:cNvPr name="TextBox 24" id="24"/>
          <p:cNvSpPr txBox="true"/>
          <p:nvPr/>
        </p:nvSpPr>
        <p:spPr>
          <a:xfrm rot="0">
            <a:off x="2044953" y="401664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01</a:t>
            </a:r>
          </a:p>
        </p:txBody>
      </p:sp>
      <p:grpSp>
        <p:nvGrpSpPr>
          <p:cNvPr name="Group 25" id="25"/>
          <p:cNvGrpSpPr/>
          <p:nvPr/>
        </p:nvGrpSpPr>
        <p:grpSpPr>
          <a:xfrm rot="0">
            <a:off x="7359166" y="3836043"/>
            <a:ext cx="874255" cy="874255"/>
            <a:chOff x="0" y="0"/>
            <a:chExt cx="812800" cy="812800"/>
          </a:xfrm>
        </p:grpSpPr>
        <p:sp>
          <p:nvSpPr>
            <p:cNvPr name="Freeform 26" id="2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8557271" y="3924556"/>
            <a:ext cx="3409950" cy="640080"/>
          </a:xfrm>
          <a:prstGeom prst="rect">
            <a:avLst/>
          </a:prstGeom>
        </p:spPr>
        <p:txBody>
          <a:bodyPr anchor="t" rtlCol="false" tIns="0" lIns="0" bIns="0" rIns="0">
            <a:spAutoFit/>
          </a:bodyPr>
          <a:lstStyle/>
          <a:p>
            <a:pPr>
              <a:lnSpc>
                <a:spcPts val="2519"/>
              </a:lnSpc>
              <a:spcBef>
                <a:spcPct val="0"/>
              </a:spcBef>
            </a:pPr>
            <a:r>
              <a:rPr lang="en-US" sz="1799">
                <a:solidFill>
                  <a:srgbClr val="201E1E"/>
                </a:solidFill>
                <a:latin typeface="Poppins Bold"/>
              </a:rPr>
              <a:t>Increased pressure on the abdominal area</a:t>
            </a:r>
          </a:p>
        </p:txBody>
      </p:sp>
      <p:sp>
        <p:nvSpPr>
          <p:cNvPr name="TextBox 29" id="29"/>
          <p:cNvSpPr txBox="true"/>
          <p:nvPr/>
        </p:nvSpPr>
        <p:spPr>
          <a:xfrm rot="0">
            <a:off x="7359166" y="401664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02</a:t>
            </a:r>
          </a:p>
        </p:txBody>
      </p:sp>
      <p:grpSp>
        <p:nvGrpSpPr>
          <p:cNvPr name="Group 30" id="30"/>
          <p:cNvGrpSpPr/>
          <p:nvPr/>
        </p:nvGrpSpPr>
        <p:grpSpPr>
          <a:xfrm rot="0">
            <a:off x="2044953" y="7255842"/>
            <a:ext cx="874255" cy="874255"/>
            <a:chOff x="0" y="0"/>
            <a:chExt cx="812800" cy="812800"/>
          </a:xfrm>
        </p:grpSpPr>
        <p:sp>
          <p:nvSpPr>
            <p:cNvPr name="Freeform 31" id="3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3241817" y="7501516"/>
            <a:ext cx="3512981" cy="325755"/>
          </a:xfrm>
          <a:prstGeom prst="rect">
            <a:avLst/>
          </a:prstGeom>
        </p:spPr>
        <p:txBody>
          <a:bodyPr anchor="t" rtlCol="false" tIns="0" lIns="0" bIns="0" rIns="0">
            <a:spAutoFit/>
          </a:bodyPr>
          <a:lstStyle/>
          <a:p>
            <a:pPr>
              <a:lnSpc>
                <a:spcPts val="2519"/>
              </a:lnSpc>
              <a:spcBef>
                <a:spcPct val="0"/>
              </a:spcBef>
            </a:pPr>
            <a:r>
              <a:rPr lang="en-US" sz="1799">
                <a:solidFill>
                  <a:srgbClr val="201E1E"/>
                </a:solidFill>
                <a:latin typeface="Poppins Bold"/>
              </a:rPr>
              <a:t>Previous surgical incisions</a:t>
            </a:r>
          </a:p>
        </p:txBody>
      </p:sp>
      <p:sp>
        <p:nvSpPr>
          <p:cNvPr name="TextBox 34" id="34"/>
          <p:cNvSpPr txBox="true"/>
          <p:nvPr/>
        </p:nvSpPr>
        <p:spPr>
          <a:xfrm rot="0">
            <a:off x="2044953" y="7436446"/>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05</a:t>
            </a:r>
          </a:p>
        </p:txBody>
      </p:sp>
      <p:grpSp>
        <p:nvGrpSpPr>
          <p:cNvPr name="Group 35" id="35"/>
          <p:cNvGrpSpPr/>
          <p:nvPr/>
        </p:nvGrpSpPr>
        <p:grpSpPr>
          <a:xfrm rot="0">
            <a:off x="7359166" y="7255842"/>
            <a:ext cx="874255" cy="874255"/>
            <a:chOff x="0" y="0"/>
            <a:chExt cx="812800" cy="812800"/>
          </a:xfrm>
        </p:grpSpPr>
        <p:sp>
          <p:nvSpPr>
            <p:cNvPr name="Freeform 36" id="3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 id="38"/>
          <p:cNvSpPr txBox="true"/>
          <p:nvPr/>
        </p:nvSpPr>
        <p:spPr>
          <a:xfrm rot="0">
            <a:off x="8557271" y="7347237"/>
            <a:ext cx="3409950" cy="640080"/>
          </a:xfrm>
          <a:prstGeom prst="rect">
            <a:avLst/>
          </a:prstGeom>
        </p:spPr>
        <p:txBody>
          <a:bodyPr anchor="t" rtlCol="false" tIns="0" lIns="0" bIns="0" rIns="0">
            <a:spAutoFit/>
          </a:bodyPr>
          <a:lstStyle/>
          <a:p>
            <a:pPr>
              <a:lnSpc>
                <a:spcPts val="2519"/>
              </a:lnSpc>
              <a:spcBef>
                <a:spcPct val="0"/>
              </a:spcBef>
            </a:pPr>
            <a:r>
              <a:rPr lang="en-US" sz="1799">
                <a:solidFill>
                  <a:srgbClr val="201E1E"/>
                </a:solidFill>
                <a:latin typeface="Poppins Bold"/>
              </a:rPr>
              <a:t>Congenital or inherited conditions</a:t>
            </a:r>
          </a:p>
        </p:txBody>
      </p:sp>
      <p:sp>
        <p:nvSpPr>
          <p:cNvPr name="TextBox 39" id="39"/>
          <p:cNvSpPr txBox="true"/>
          <p:nvPr/>
        </p:nvSpPr>
        <p:spPr>
          <a:xfrm rot="0">
            <a:off x="7359166" y="7436446"/>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13813300" y="-339855"/>
            <a:ext cx="4832535" cy="5710529"/>
          </a:xfrm>
          <a:custGeom>
            <a:avLst/>
            <a:gdLst/>
            <a:ahLst/>
            <a:cxnLst/>
            <a:rect r="r" b="b" t="t" l="l"/>
            <a:pathLst>
              <a:path h="5710529" w="4832535">
                <a:moveTo>
                  <a:pt x="4832535" y="0"/>
                </a:moveTo>
                <a:lnTo>
                  <a:pt x="0" y="0"/>
                </a:lnTo>
                <a:lnTo>
                  <a:pt x="0" y="5710529"/>
                </a:lnTo>
                <a:lnTo>
                  <a:pt x="4832535" y="5710529"/>
                </a:lnTo>
                <a:lnTo>
                  <a:pt x="4832535" y="0"/>
                </a:lnTo>
                <a:close/>
              </a:path>
            </a:pathLst>
          </a:custGeom>
          <a:blipFill>
            <a:blip r:embed="rId2">
              <a:alphaModFix amt="80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127359" y="7942424"/>
            <a:ext cx="321283" cy="1315876"/>
            <a:chOff x="0" y="0"/>
            <a:chExt cx="84618" cy="346568"/>
          </a:xfrm>
        </p:grpSpPr>
        <p:sp>
          <p:nvSpPr>
            <p:cNvPr name="Freeform 4" id="4"/>
            <p:cNvSpPr/>
            <p:nvPr/>
          </p:nvSpPr>
          <p:spPr>
            <a:xfrm flipH="false" flipV="false" rot="0">
              <a:off x="0" y="0"/>
              <a:ext cx="84618" cy="346568"/>
            </a:xfrm>
            <a:custGeom>
              <a:avLst/>
              <a:gdLst/>
              <a:ahLst/>
              <a:cxnLst/>
              <a:rect r="r" b="b" t="t" l="l"/>
              <a:pathLst>
                <a:path h="346568" w="84618">
                  <a:moveTo>
                    <a:pt x="42309" y="0"/>
                  </a:moveTo>
                  <a:lnTo>
                    <a:pt x="42309" y="0"/>
                  </a:lnTo>
                  <a:cubicBezTo>
                    <a:pt x="65675" y="0"/>
                    <a:pt x="84618" y="18942"/>
                    <a:pt x="84618" y="42309"/>
                  </a:cubicBezTo>
                  <a:lnTo>
                    <a:pt x="84618" y="304259"/>
                  </a:lnTo>
                  <a:cubicBezTo>
                    <a:pt x="84618" y="315480"/>
                    <a:pt x="80160" y="326242"/>
                    <a:pt x="72226" y="334176"/>
                  </a:cubicBezTo>
                  <a:cubicBezTo>
                    <a:pt x="64291" y="342111"/>
                    <a:pt x="53530" y="346568"/>
                    <a:pt x="42309" y="346568"/>
                  </a:cubicBezTo>
                  <a:lnTo>
                    <a:pt x="42309" y="346568"/>
                  </a:lnTo>
                  <a:cubicBezTo>
                    <a:pt x="18942" y="346568"/>
                    <a:pt x="0" y="327626"/>
                    <a:pt x="0" y="304259"/>
                  </a:cubicBezTo>
                  <a:lnTo>
                    <a:pt x="0" y="42309"/>
                  </a:lnTo>
                  <a:cubicBezTo>
                    <a:pt x="0" y="31088"/>
                    <a:pt x="4458" y="20326"/>
                    <a:pt x="12392" y="12392"/>
                  </a:cubicBezTo>
                  <a:cubicBezTo>
                    <a:pt x="20326" y="4458"/>
                    <a:pt x="31088" y="0"/>
                    <a:pt x="42309" y="0"/>
                  </a:cubicBezTo>
                  <a:close/>
                </a:path>
              </a:pathLst>
            </a:custGeom>
            <a:solidFill>
              <a:srgbClr val="00229B"/>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6" id="6"/>
          <p:cNvGrpSpPr>
            <a:grpSpLocks noChangeAspect="true"/>
          </p:cNvGrpSpPr>
          <p:nvPr/>
        </p:nvGrpSpPr>
        <p:grpSpPr>
          <a:xfrm rot="0">
            <a:off x="-9525" y="1916222"/>
            <a:ext cx="8370778" cy="8370778"/>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0" y="0"/>
                  </a:moveTo>
                  <a:lnTo>
                    <a:pt x="0" y="6350000"/>
                  </a:lnTo>
                  <a:lnTo>
                    <a:pt x="6350000" y="6350000"/>
                  </a:lnTo>
                  <a:cubicBezTo>
                    <a:pt x="6350000" y="2843530"/>
                    <a:pt x="3506470" y="0"/>
                    <a:pt x="0" y="0"/>
                  </a:cubicBezTo>
                  <a:close/>
                </a:path>
              </a:pathLst>
            </a:custGeom>
            <a:blipFill>
              <a:blip r:embed="rId4"/>
              <a:stretch>
                <a:fillRect l="-25046" t="0" r="-25046" b="0"/>
              </a:stretch>
            </a:blipFill>
          </p:spPr>
        </p:sp>
      </p:grpSp>
      <p:grpSp>
        <p:nvGrpSpPr>
          <p:cNvPr name="Group 8" id="8"/>
          <p:cNvGrpSpPr/>
          <p:nvPr/>
        </p:nvGrpSpPr>
        <p:grpSpPr>
          <a:xfrm rot="0">
            <a:off x="4208057" y="2459479"/>
            <a:ext cx="3642131" cy="3642131"/>
            <a:chOff x="0" y="0"/>
            <a:chExt cx="812800" cy="812800"/>
          </a:xfrm>
        </p:grpSpPr>
        <p:sp>
          <p:nvSpPr>
            <p:cNvPr name="Freeform 9" id="9"/>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866381" y="727543"/>
            <a:ext cx="16555238" cy="664972"/>
          </a:xfrm>
          <a:prstGeom prst="rect">
            <a:avLst/>
          </a:prstGeom>
        </p:spPr>
        <p:txBody>
          <a:bodyPr anchor="t" rtlCol="false" tIns="0" lIns="0" bIns="0" rIns="0">
            <a:spAutoFit/>
          </a:bodyPr>
          <a:lstStyle/>
          <a:p>
            <a:pPr algn="ctr">
              <a:lnSpc>
                <a:spcPts val="5084"/>
              </a:lnSpc>
            </a:pPr>
            <a:r>
              <a:rPr lang="en-US" sz="4100">
                <a:solidFill>
                  <a:srgbClr val="000000"/>
                </a:solidFill>
                <a:latin typeface="Poppins Bold"/>
              </a:rPr>
              <a:t>Symptoms of Hernia</a:t>
            </a:r>
          </a:p>
        </p:txBody>
      </p:sp>
      <p:grpSp>
        <p:nvGrpSpPr>
          <p:cNvPr name="Group 12" id="12"/>
          <p:cNvGrpSpPr/>
          <p:nvPr/>
        </p:nvGrpSpPr>
        <p:grpSpPr>
          <a:xfrm rot="0">
            <a:off x="8642631" y="1835987"/>
            <a:ext cx="1002738" cy="80234"/>
            <a:chOff x="0" y="0"/>
            <a:chExt cx="264095" cy="21132"/>
          </a:xfrm>
        </p:grpSpPr>
        <p:sp>
          <p:nvSpPr>
            <p:cNvPr name="Freeform 13" id="13"/>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00229B"/>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0191142" y="2544373"/>
            <a:ext cx="874255" cy="874255"/>
            <a:chOff x="0" y="0"/>
            <a:chExt cx="812800" cy="812800"/>
          </a:xfrm>
        </p:grpSpPr>
        <p:sp>
          <p:nvSpPr>
            <p:cNvPr name="Freeform 16" id="1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1434561" y="2776421"/>
            <a:ext cx="6851761" cy="358775"/>
          </a:xfrm>
          <a:prstGeom prst="rect">
            <a:avLst/>
          </a:prstGeom>
        </p:spPr>
        <p:txBody>
          <a:bodyPr anchor="t" rtlCol="false" tIns="0" lIns="0" bIns="0" rIns="0">
            <a:spAutoFit/>
          </a:bodyPr>
          <a:lstStyle/>
          <a:p>
            <a:pPr>
              <a:lnSpc>
                <a:spcPts val="2799"/>
              </a:lnSpc>
              <a:spcBef>
                <a:spcPct val="0"/>
              </a:spcBef>
            </a:pPr>
            <a:r>
              <a:rPr lang="en-US" sz="1999">
                <a:solidFill>
                  <a:srgbClr val="201E1E"/>
                </a:solidFill>
                <a:latin typeface="Poppins Bold"/>
              </a:rPr>
              <a:t>Visible bulge or swelling</a:t>
            </a:r>
          </a:p>
        </p:txBody>
      </p:sp>
      <p:sp>
        <p:nvSpPr>
          <p:cNvPr name="TextBox 19" id="19"/>
          <p:cNvSpPr txBox="true"/>
          <p:nvPr/>
        </p:nvSpPr>
        <p:spPr>
          <a:xfrm rot="0">
            <a:off x="10191142" y="272497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01</a:t>
            </a:r>
          </a:p>
        </p:txBody>
      </p:sp>
      <p:grpSp>
        <p:nvGrpSpPr>
          <p:cNvPr name="Group 20" id="20"/>
          <p:cNvGrpSpPr/>
          <p:nvPr/>
        </p:nvGrpSpPr>
        <p:grpSpPr>
          <a:xfrm rot="0">
            <a:off x="10171022" y="4104428"/>
            <a:ext cx="874255" cy="874255"/>
            <a:chOff x="0" y="0"/>
            <a:chExt cx="812800" cy="812800"/>
          </a:xfrm>
        </p:grpSpPr>
        <p:sp>
          <p:nvSpPr>
            <p:cNvPr name="Freeform 21" id="2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11414442" y="4333593"/>
            <a:ext cx="6851761" cy="358775"/>
          </a:xfrm>
          <a:prstGeom prst="rect">
            <a:avLst/>
          </a:prstGeom>
        </p:spPr>
        <p:txBody>
          <a:bodyPr anchor="t" rtlCol="false" tIns="0" lIns="0" bIns="0" rIns="0">
            <a:spAutoFit/>
          </a:bodyPr>
          <a:lstStyle/>
          <a:p>
            <a:pPr>
              <a:lnSpc>
                <a:spcPts val="2799"/>
              </a:lnSpc>
              <a:spcBef>
                <a:spcPct val="0"/>
              </a:spcBef>
            </a:pPr>
            <a:r>
              <a:rPr lang="en-US" sz="1999">
                <a:solidFill>
                  <a:srgbClr val="201E1E"/>
                </a:solidFill>
                <a:latin typeface="Poppins Bold"/>
              </a:rPr>
              <a:t>Discomfort or pain</a:t>
            </a:r>
          </a:p>
        </p:txBody>
      </p:sp>
      <p:sp>
        <p:nvSpPr>
          <p:cNvPr name="TextBox 24" id="24"/>
          <p:cNvSpPr txBox="true"/>
          <p:nvPr/>
        </p:nvSpPr>
        <p:spPr>
          <a:xfrm rot="0">
            <a:off x="10171022" y="4285033"/>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02</a:t>
            </a:r>
          </a:p>
        </p:txBody>
      </p:sp>
      <p:grpSp>
        <p:nvGrpSpPr>
          <p:cNvPr name="Group 25" id="25"/>
          <p:cNvGrpSpPr/>
          <p:nvPr/>
        </p:nvGrpSpPr>
        <p:grpSpPr>
          <a:xfrm rot="0">
            <a:off x="10171022" y="5664483"/>
            <a:ext cx="874255" cy="874255"/>
            <a:chOff x="0" y="0"/>
            <a:chExt cx="812800" cy="812800"/>
          </a:xfrm>
        </p:grpSpPr>
        <p:sp>
          <p:nvSpPr>
            <p:cNvPr name="Freeform 26" id="2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11414442" y="5896531"/>
            <a:ext cx="6851761" cy="358775"/>
          </a:xfrm>
          <a:prstGeom prst="rect">
            <a:avLst/>
          </a:prstGeom>
        </p:spPr>
        <p:txBody>
          <a:bodyPr anchor="t" rtlCol="false" tIns="0" lIns="0" bIns="0" rIns="0">
            <a:spAutoFit/>
          </a:bodyPr>
          <a:lstStyle/>
          <a:p>
            <a:pPr>
              <a:lnSpc>
                <a:spcPts val="2799"/>
              </a:lnSpc>
              <a:spcBef>
                <a:spcPct val="0"/>
              </a:spcBef>
            </a:pPr>
            <a:r>
              <a:rPr lang="en-US" sz="1999">
                <a:solidFill>
                  <a:srgbClr val="201E1E"/>
                </a:solidFill>
                <a:latin typeface="Poppins Bold"/>
              </a:rPr>
              <a:t>Pressure or heaviness</a:t>
            </a:r>
          </a:p>
        </p:txBody>
      </p:sp>
      <p:sp>
        <p:nvSpPr>
          <p:cNvPr name="TextBox 29" id="29"/>
          <p:cNvSpPr txBox="true"/>
          <p:nvPr/>
        </p:nvSpPr>
        <p:spPr>
          <a:xfrm rot="0">
            <a:off x="10171022" y="584508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03</a:t>
            </a:r>
          </a:p>
        </p:txBody>
      </p:sp>
      <p:sp>
        <p:nvSpPr>
          <p:cNvPr name="Freeform 30" id="30"/>
          <p:cNvSpPr/>
          <p:nvPr/>
        </p:nvSpPr>
        <p:spPr>
          <a:xfrm flipH="false" flipV="false" rot="0">
            <a:off x="338993" y="338993"/>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1" id="31"/>
          <p:cNvSpPr/>
          <p:nvPr/>
        </p:nvSpPr>
        <p:spPr>
          <a:xfrm flipH="false" flipV="false" rot="0">
            <a:off x="8195041" y="5558449"/>
            <a:ext cx="689707" cy="689707"/>
          </a:xfrm>
          <a:custGeom>
            <a:avLst/>
            <a:gdLst/>
            <a:ahLst/>
            <a:cxnLst/>
            <a:rect r="r" b="b" t="t" l="l"/>
            <a:pathLst>
              <a:path h="689707" w="689707">
                <a:moveTo>
                  <a:pt x="0" y="0"/>
                </a:moveTo>
                <a:lnTo>
                  <a:pt x="689707" y="0"/>
                </a:lnTo>
                <a:lnTo>
                  <a:pt x="689707" y="689706"/>
                </a:lnTo>
                <a:lnTo>
                  <a:pt x="0" y="6897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32" id="32"/>
          <p:cNvGrpSpPr/>
          <p:nvPr/>
        </p:nvGrpSpPr>
        <p:grpSpPr>
          <a:xfrm rot="0">
            <a:off x="10171022" y="7224538"/>
            <a:ext cx="874255" cy="874255"/>
            <a:chOff x="0" y="0"/>
            <a:chExt cx="812800" cy="812800"/>
          </a:xfrm>
        </p:grpSpPr>
        <p:sp>
          <p:nvSpPr>
            <p:cNvPr name="Freeform 33" id="33"/>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1414442" y="7453703"/>
            <a:ext cx="7014080" cy="358775"/>
          </a:xfrm>
          <a:prstGeom prst="rect">
            <a:avLst/>
          </a:prstGeom>
        </p:spPr>
        <p:txBody>
          <a:bodyPr anchor="t" rtlCol="false" tIns="0" lIns="0" bIns="0" rIns="0">
            <a:spAutoFit/>
          </a:bodyPr>
          <a:lstStyle/>
          <a:p>
            <a:pPr>
              <a:lnSpc>
                <a:spcPts val="2799"/>
              </a:lnSpc>
              <a:spcBef>
                <a:spcPct val="0"/>
              </a:spcBef>
            </a:pPr>
            <a:r>
              <a:rPr lang="en-US" sz="1999">
                <a:solidFill>
                  <a:srgbClr val="201E1E"/>
                </a:solidFill>
                <a:latin typeface="Poppins Bold"/>
              </a:rPr>
              <a:t>Gastrointestinal symptoms</a:t>
            </a:r>
          </a:p>
        </p:txBody>
      </p:sp>
      <p:sp>
        <p:nvSpPr>
          <p:cNvPr name="TextBox 36" id="36"/>
          <p:cNvSpPr txBox="true"/>
          <p:nvPr/>
        </p:nvSpPr>
        <p:spPr>
          <a:xfrm rot="0">
            <a:off x="10171022" y="7405143"/>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04</a:t>
            </a:r>
          </a:p>
        </p:txBody>
      </p:sp>
      <p:grpSp>
        <p:nvGrpSpPr>
          <p:cNvPr name="Group 37" id="37"/>
          <p:cNvGrpSpPr/>
          <p:nvPr/>
        </p:nvGrpSpPr>
        <p:grpSpPr>
          <a:xfrm rot="0">
            <a:off x="5167533" y="3420321"/>
            <a:ext cx="1723179" cy="1723179"/>
            <a:chOff x="0" y="0"/>
            <a:chExt cx="812800" cy="812800"/>
          </a:xfrm>
        </p:grpSpPr>
        <p:sp>
          <p:nvSpPr>
            <p:cNvPr name="Freeform 38" id="38"/>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10191142" y="8784593"/>
            <a:ext cx="874255" cy="874255"/>
            <a:chOff x="0" y="0"/>
            <a:chExt cx="812800" cy="812800"/>
          </a:xfrm>
        </p:grpSpPr>
        <p:sp>
          <p:nvSpPr>
            <p:cNvPr name="Freeform 41" id="4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11434561" y="9013758"/>
            <a:ext cx="7014080" cy="358775"/>
          </a:xfrm>
          <a:prstGeom prst="rect">
            <a:avLst/>
          </a:prstGeom>
        </p:spPr>
        <p:txBody>
          <a:bodyPr anchor="t" rtlCol="false" tIns="0" lIns="0" bIns="0" rIns="0">
            <a:spAutoFit/>
          </a:bodyPr>
          <a:lstStyle/>
          <a:p>
            <a:pPr>
              <a:lnSpc>
                <a:spcPts val="2799"/>
              </a:lnSpc>
              <a:spcBef>
                <a:spcPct val="0"/>
              </a:spcBef>
            </a:pPr>
            <a:r>
              <a:rPr lang="en-US" sz="1999">
                <a:solidFill>
                  <a:srgbClr val="201E1E"/>
                </a:solidFill>
                <a:latin typeface="Poppins Bold"/>
              </a:rPr>
              <a:t>Nausea and vomiting</a:t>
            </a:r>
          </a:p>
        </p:txBody>
      </p:sp>
      <p:sp>
        <p:nvSpPr>
          <p:cNvPr name="TextBox 44" id="44"/>
          <p:cNvSpPr txBox="true"/>
          <p:nvPr/>
        </p:nvSpPr>
        <p:spPr>
          <a:xfrm rot="0">
            <a:off x="10191142" y="896519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05</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371314" y="5625565"/>
            <a:ext cx="4832535" cy="5710529"/>
          </a:xfrm>
          <a:custGeom>
            <a:avLst/>
            <a:gdLst/>
            <a:ahLst/>
            <a:cxnLst/>
            <a:rect r="r" b="b" t="t" l="l"/>
            <a:pathLst>
              <a:path h="5710529" w="4832535">
                <a:moveTo>
                  <a:pt x="0" y="5710529"/>
                </a:moveTo>
                <a:lnTo>
                  <a:pt x="4832535" y="5710529"/>
                </a:lnTo>
                <a:lnTo>
                  <a:pt x="4832535" y="0"/>
                </a:lnTo>
                <a:lnTo>
                  <a:pt x="0" y="0"/>
                </a:lnTo>
                <a:lnTo>
                  <a:pt x="0" y="5710529"/>
                </a:lnTo>
                <a:close/>
              </a:path>
            </a:pathLst>
          </a:custGeom>
          <a:blipFill>
            <a:blip r:embed="rId2">
              <a:alphaModFix amt="70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005011" y="0"/>
            <a:ext cx="5282989" cy="10287000"/>
            <a:chOff x="0" y="0"/>
            <a:chExt cx="7043986" cy="13716000"/>
          </a:xfrm>
        </p:grpSpPr>
        <p:pic>
          <p:nvPicPr>
            <p:cNvPr name="Picture 4" id="4"/>
            <p:cNvPicPr>
              <a:picLocks noChangeAspect="true"/>
            </p:cNvPicPr>
            <p:nvPr/>
          </p:nvPicPr>
          <p:blipFill>
            <a:blip r:embed="rId4"/>
            <a:srcRect l="27297" t="0" r="38486" b="0"/>
            <a:stretch>
              <a:fillRect/>
            </a:stretch>
          </p:blipFill>
          <p:spPr>
            <a:xfrm flipH="false" flipV="false">
              <a:off x="0" y="0"/>
              <a:ext cx="7043986" cy="13716000"/>
            </a:xfrm>
            <a:prstGeom prst="rect">
              <a:avLst/>
            </a:prstGeom>
          </p:spPr>
        </p:pic>
      </p:grpSp>
      <p:sp>
        <p:nvSpPr>
          <p:cNvPr name="TextBox 5" id="5"/>
          <p:cNvSpPr txBox="true"/>
          <p:nvPr/>
        </p:nvSpPr>
        <p:spPr>
          <a:xfrm rot="0">
            <a:off x="1028700" y="895472"/>
            <a:ext cx="10163677" cy="803783"/>
          </a:xfrm>
          <a:prstGeom prst="rect">
            <a:avLst/>
          </a:prstGeom>
        </p:spPr>
        <p:txBody>
          <a:bodyPr anchor="t" rtlCol="false" tIns="0" lIns="0" bIns="0" rIns="0">
            <a:spAutoFit/>
          </a:bodyPr>
          <a:lstStyle/>
          <a:p>
            <a:pPr>
              <a:lnSpc>
                <a:spcPts val="6076"/>
              </a:lnSpc>
            </a:pPr>
            <a:r>
              <a:rPr lang="en-US" sz="4900">
                <a:solidFill>
                  <a:srgbClr val="000000"/>
                </a:solidFill>
                <a:latin typeface="Poppins Bold"/>
              </a:rPr>
              <a:t>Risk factor of Hernia</a:t>
            </a:r>
          </a:p>
        </p:txBody>
      </p:sp>
      <p:grpSp>
        <p:nvGrpSpPr>
          <p:cNvPr name="Group 6" id="6"/>
          <p:cNvGrpSpPr/>
          <p:nvPr/>
        </p:nvGrpSpPr>
        <p:grpSpPr>
          <a:xfrm rot="0">
            <a:off x="1145247" y="2169854"/>
            <a:ext cx="1002738" cy="80234"/>
            <a:chOff x="0" y="0"/>
            <a:chExt cx="264095" cy="21132"/>
          </a:xfrm>
        </p:grpSpPr>
        <p:sp>
          <p:nvSpPr>
            <p:cNvPr name="Freeform 7" id="7"/>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00229B"/>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044953" y="4877504"/>
            <a:ext cx="874255" cy="874255"/>
            <a:chOff x="0" y="0"/>
            <a:chExt cx="812800" cy="812800"/>
          </a:xfrm>
        </p:grpSpPr>
        <p:sp>
          <p:nvSpPr>
            <p:cNvPr name="Freeform 10" id="10"/>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3241817" y="5126061"/>
            <a:ext cx="3512981"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Family History</a:t>
            </a:r>
          </a:p>
        </p:txBody>
      </p:sp>
      <p:sp>
        <p:nvSpPr>
          <p:cNvPr name="TextBox 13" id="13"/>
          <p:cNvSpPr txBox="true"/>
          <p:nvPr/>
        </p:nvSpPr>
        <p:spPr>
          <a:xfrm rot="0">
            <a:off x="2044953" y="505810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03</a:t>
            </a:r>
          </a:p>
        </p:txBody>
      </p:sp>
      <p:grpSp>
        <p:nvGrpSpPr>
          <p:cNvPr name="Group 14" id="14"/>
          <p:cNvGrpSpPr/>
          <p:nvPr/>
        </p:nvGrpSpPr>
        <p:grpSpPr>
          <a:xfrm rot="0">
            <a:off x="7359166" y="4877504"/>
            <a:ext cx="874255" cy="874255"/>
            <a:chOff x="0" y="0"/>
            <a:chExt cx="812800" cy="812800"/>
          </a:xfrm>
        </p:grpSpPr>
        <p:sp>
          <p:nvSpPr>
            <p:cNvPr name="Freeform 15" id="15"/>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8557271" y="4930799"/>
            <a:ext cx="2635106" cy="782320"/>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Chronic Coughing or Sneezing</a:t>
            </a:r>
          </a:p>
        </p:txBody>
      </p:sp>
      <p:sp>
        <p:nvSpPr>
          <p:cNvPr name="TextBox 18" id="18"/>
          <p:cNvSpPr txBox="true"/>
          <p:nvPr/>
        </p:nvSpPr>
        <p:spPr>
          <a:xfrm rot="0">
            <a:off x="7359166" y="505810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04</a:t>
            </a:r>
          </a:p>
        </p:txBody>
      </p:sp>
      <p:sp>
        <p:nvSpPr>
          <p:cNvPr name="Freeform 19" id="19"/>
          <p:cNvSpPr/>
          <p:nvPr/>
        </p:nvSpPr>
        <p:spPr>
          <a:xfrm flipH="false" flipV="false" rot="0">
            <a:off x="10847524" y="1520264"/>
            <a:ext cx="689707" cy="689707"/>
          </a:xfrm>
          <a:custGeom>
            <a:avLst/>
            <a:gdLst/>
            <a:ahLst/>
            <a:cxnLst/>
            <a:rect r="r" b="b" t="t" l="l"/>
            <a:pathLst>
              <a:path h="689707" w="689707">
                <a:moveTo>
                  <a:pt x="0" y="0"/>
                </a:moveTo>
                <a:lnTo>
                  <a:pt x="689707" y="0"/>
                </a:lnTo>
                <a:lnTo>
                  <a:pt x="689707" y="689707"/>
                </a:lnTo>
                <a:lnTo>
                  <a:pt x="0" y="689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0" id="20"/>
          <p:cNvGrpSpPr/>
          <p:nvPr/>
        </p:nvGrpSpPr>
        <p:grpSpPr>
          <a:xfrm rot="0">
            <a:off x="2044953" y="3169293"/>
            <a:ext cx="874255" cy="874255"/>
            <a:chOff x="0" y="0"/>
            <a:chExt cx="812800" cy="812800"/>
          </a:xfrm>
        </p:grpSpPr>
        <p:sp>
          <p:nvSpPr>
            <p:cNvPr name="Freeform 21" id="2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3241817" y="3257806"/>
            <a:ext cx="3512981"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Age</a:t>
            </a:r>
          </a:p>
        </p:txBody>
      </p:sp>
      <p:sp>
        <p:nvSpPr>
          <p:cNvPr name="TextBox 24" id="24"/>
          <p:cNvSpPr txBox="true"/>
          <p:nvPr/>
        </p:nvSpPr>
        <p:spPr>
          <a:xfrm rot="0">
            <a:off x="2044953" y="334989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01</a:t>
            </a:r>
          </a:p>
        </p:txBody>
      </p:sp>
      <p:grpSp>
        <p:nvGrpSpPr>
          <p:cNvPr name="Group 25" id="25"/>
          <p:cNvGrpSpPr/>
          <p:nvPr/>
        </p:nvGrpSpPr>
        <p:grpSpPr>
          <a:xfrm rot="0">
            <a:off x="7359166" y="3169293"/>
            <a:ext cx="874255" cy="874255"/>
            <a:chOff x="0" y="0"/>
            <a:chExt cx="812800" cy="812800"/>
          </a:xfrm>
        </p:grpSpPr>
        <p:sp>
          <p:nvSpPr>
            <p:cNvPr name="Freeform 26" id="2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8557271" y="3368948"/>
            <a:ext cx="3409950"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Gender</a:t>
            </a:r>
          </a:p>
        </p:txBody>
      </p:sp>
      <p:sp>
        <p:nvSpPr>
          <p:cNvPr name="TextBox 29" id="29"/>
          <p:cNvSpPr txBox="true"/>
          <p:nvPr/>
        </p:nvSpPr>
        <p:spPr>
          <a:xfrm rot="0">
            <a:off x="7359166" y="3349898"/>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02</a:t>
            </a:r>
          </a:p>
        </p:txBody>
      </p:sp>
      <p:grpSp>
        <p:nvGrpSpPr>
          <p:cNvPr name="Group 30" id="30"/>
          <p:cNvGrpSpPr/>
          <p:nvPr/>
        </p:nvGrpSpPr>
        <p:grpSpPr>
          <a:xfrm rot="0">
            <a:off x="2044953" y="6589092"/>
            <a:ext cx="874255" cy="874255"/>
            <a:chOff x="0" y="0"/>
            <a:chExt cx="812800" cy="812800"/>
          </a:xfrm>
        </p:grpSpPr>
        <p:sp>
          <p:nvSpPr>
            <p:cNvPr name="Freeform 31" id="3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3241817" y="6834766"/>
            <a:ext cx="3512981" cy="391795"/>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Obesity</a:t>
            </a:r>
          </a:p>
        </p:txBody>
      </p:sp>
      <p:sp>
        <p:nvSpPr>
          <p:cNvPr name="TextBox 34" id="34"/>
          <p:cNvSpPr txBox="true"/>
          <p:nvPr/>
        </p:nvSpPr>
        <p:spPr>
          <a:xfrm rot="0">
            <a:off x="2044953" y="6769696"/>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05</a:t>
            </a:r>
          </a:p>
        </p:txBody>
      </p:sp>
      <p:grpSp>
        <p:nvGrpSpPr>
          <p:cNvPr name="Group 35" id="35"/>
          <p:cNvGrpSpPr/>
          <p:nvPr/>
        </p:nvGrpSpPr>
        <p:grpSpPr>
          <a:xfrm rot="0">
            <a:off x="7359166" y="6589092"/>
            <a:ext cx="874255" cy="874255"/>
            <a:chOff x="0" y="0"/>
            <a:chExt cx="812800" cy="812800"/>
          </a:xfrm>
        </p:grpSpPr>
        <p:sp>
          <p:nvSpPr>
            <p:cNvPr name="Freeform 36" id="3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 id="38"/>
          <p:cNvSpPr txBox="true"/>
          <p:nvPr/>
        </p:nvSpPr>
        <p:spPr>
          <a:xfrm rot="0">
            <a:off x="8557271" y="6680487"/>
            <a:ext cx="3409950" cy="782320"/>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Pregnancy and Childbirth</a:t>
            </a:r>
          </a:p>
        </p:txBody>
      </p:sp>
      <p:sp>
        <p:nvSpPr>
          <p:cNvPr name="TextBox 39" id="39"/>
          <p:cNvSpPr txBox="true"/>
          <p:nvPr/>
        </p:nvSpPr>
        <p:spPr>
          <a:xfrm rot="0">
            <a:off x="7359166" y="6769696"/>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06</a:t>
            </a:r>
          </a:p>
        </p:txBody>
      </p:sp>
      <p:grpSp>
        <p:nvGrpSpPr>
          <p:cNvPr name="Group 40" id="40"/>
          <p:cNvGrpSpPr/>
          <p:nvPr/>
        </p:nvGrpSpPr>
        <p:grpSpPr>
          <a:xfrm rot="0">
            <a:off x="2044953" y="8301546"/>
            <a:ext cx="874255" cy="874255"/>
            <a:chOff x="0" y="0"/>
            <a:chExt cx="812800" cy="812800"/>
          </a:xfrm>
        </p:grpSpPr>
        <p:sp>
          <p:nvSpPr>
            <p:cNvPr name="Freeform 41" id="41"/>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3241817" y="8318939"/>
            <a:ext cx="3512981" cy="782320"/>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Heavy Lifting or Straining</a:t>
            </a:r>
          </a:p>
        </p:txBody>
      </p:sp>
      <p:sp>
        <p:nvSpPr>
          <p:cNvPr name="TextBox 44" id="44"/>
          <p:cNvSpPr txBox="true"/>
          <p:nvPr/>
        </p:nvSpPr>
        <p:spPr>
          <a:xfrm rot="0">
            <a:off x="2044953" y="8482151"/>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03</a:t>
            </a:r>
          </a:p>
        </p:txBody>
      </p:sp>
      <p:grpSp>
        <p:nvGrpSpPr>
          <p:cNvPr name="Group 45" id="45"/>
          <p:cNvGrpSpPr/>
          <p:nvPr/>
        </p:nvGrpSpPr>
        <p:grpSpPr>
          <a:xfrm rot="0">
            <a:off x="7359166" y="8301546"/>
            <a:ext cx="874255" cy="874255"/>
            <a:chOff x="0" y="0"/>
            <a:chExt cx="812800" cy="812800"/>
          </a:xfrm>
        </p:grpSpPr>
        <p:sp>
          <p:nvSpPr>
            <p:cNvPr name="Freeform 46" id="4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229B"/>
            </a:solidFill>
          </p:spPr>
        </p:sp>
        <p:sp>
          <p:nvSpPr>
            <p:cNvPr name="TextBox 47" id="4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8" id="48"/>
          <p:cNvSpPr txBox="true"/>
          <p:nvPr/>
        </p:nvSpPr>
        <p:spPr>
          <a:xfrm rot="0">
            <a:off x="8557271" y="8321822"/>
            <a:ext cx="3409950" cy="782320"/>
          </a:xfrm>
          <a:prstGeom prst="rect">
            <a:avLst/>
          </a:prstGeom>
        </p:spPr>
        <p:txBody>
          <a:bodyPr anchor="t" rtlCol="false" tIns="0" lIns="0" bIns="0" rIns="0">
            <a:spAutoFit/>
          </a:bodyPr>
          <a:lstStyle/>
          <a:p>
            <a:pPr>
              <a:lnSpc>
                <a:spcPts val="3079"/>
              </a:lnSpc>
              <a:spcBef>
                <a:spcPct val="0"/>
              </a:spcBef>
            </a:pPr>
            <a:r>
              <a:rPr lang="en-US" sz="2199">
                <a:solidFill>
                  <a:srgbClr val="201E1E"/>
                </a:solidFill>
                <a:latin typeface="Poppins Bold"/>
              </a:rPr>
              <a:t>Previous Abdominal Surgery</a:t>
            </a:r>
          </a:p>
        </p:txBody>
      </p:sp>
      <p:sp>
        <p:nvSpPr>
          <p:cNvPr name="TextBox 49" id="49"/>
          <p:cNvSpPr txBox="true"/>
          <p:nvPr/>
        </p:nvSpPr>
        <p:spPr>
          <a:xfrm rot="0">
            <a:off x="7359166" y="8482151"/>
            <a:ext cx="874255" cy="442611"/>
          </a:xfrm>
          <a:prstGeom prst="rect">
            <a:avLst/>
          </a:prstGeom>
        </p:spPr>
        <p:txBody>
          <a:bodyPr anchor="t" rtlCol="false" tIns="0" lIns="0" bIns="0" rIns="0">
            <a:spAutoFit/>
          </a:bodyPr>
          <a:lstStyle/>
          <a:p>
            <a:pPr algn="ctr">
              <a:lnSpc>
                <a:spcPts val="3429"/>
              </a:lnSpc>
              <a:spcBef>
                <a:spcPct val="0"/>
              </a:spcBef>
            </a:pPr>
            <a:r>
              <a:rPr lang="en-US" sz="2449">
                <a:solidFill>
                  <a:srgbClr val="FFFFFF"/>
                </a:solidFill>
                <a:latin typeface="Poppins Bold"/>
              </a:rPr>
              <a:t>04</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229B"/>
        </a:solidFill>
      </p:bgPr>
    </p:bg>
    <p:spTree>
      <p:nvGrpSpPr>
        <p:cNvPr id="1" name=""/>
        <p:cNvGrpSpPr/>
        <p:nvPr/>
      </p:nvGrpSpPr>
      <p:grpSpPr>
        <a:xfrm>
          <a:off x="0" y="0"/>
          <a:ext cx="0" cy="0"/>
          <a:chOff x="0" y="0"/>
          <a:chExt cx="0" cy="0"/>
        </a:xfrm>
      </p:grpSpPr>
      <p:sp>
        <p:nvSpPr>
          <p:cNvPr name="Freeform 2" id="2"/>
          <p:cNvSpPr/>
          <p:nvPr/>
        </p:nvSpPr>
        <p:spPr>
          <a:xfrm flipH="false" flipV="true" rot="0">
            <a:off x="-268283" y="4928853"/>
            <a:ext cx="4832535" cy="5710529"/>
          </a:xfrm>
          <a:custGeom>
            <a:avLst/>
            <a:gdLst/>
            <a:ahLst/>
            <a:cxnLst/>
            <a:rect r="r" b="b" t="t" l="l"/>
            <a:pathLst>
              <a:path h="5710529" w="4832535">
                <a:moveTo>
                  <a:pt x="0" y="5710528"/>
                </a:moveTo>
                <a:lnTo>
                  <a:pt x="4832535" y="5710528"/>
                </a:lnTo>
                <a:lnTo>
                  <a:pt x="4832535" y="0"/>
                </a:lnTo>
                <a:lnTo>
                  <a:pt x="0" y="0"/>
                </a:lnTo>
                <a:lnTo>
                  <a:pt x="0" y="5710528"/>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3813300" y="-339855"/>
            <a:ext cx="4832535" cy="5710529"/>
          </a:xfrm>
          <a:custGeom>
            <a:avLst/>
            <a:gdLst/>
            <a:ahLst/>
            <a:cxnLst/>
            <a:rect r="r" b="b" t="t" l="l"/>
            <a:pathLst>
              <a:path h="5710529" w="4832535">
                <a:moveTo>
                  <a:pt x="4832535" y="0"/>
                </a:moveTo>
                <a:lnTo>
                  <a:pt x="0" y="0"/>
                </a:lnTo>
                <a:lnTo>
                  <a:pt x="0" y="5710529"/>
                </a:lnTo>
                <a:lnTo>
                  <a:pt x="4832535" y="5710529"/>
                </a:lnTo>
                <a:lnTo>
                  <a:pt x="4832535"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06630" y="492219"/>
            <a:ext cx="282949" cy="282949"/>
          </a:xfrm>
          <a:custGeom>
            <a:avLst/>
            <a:gdLst/>
            <a:ahLst/>
            <a:cxnLst/>
            <a:rect r="r" b="b" t="t" l="l"/>
            <a:pathLst>
              <a:path h="282949" w="282949">
                <a:moveTo>
                  <a:pt x="0" y="0"/>
                </a:moveTo>
                <a:lnTo>
                  <a:pt x="282948" y="0"/>
                </a:lnTo>
                <a:lnTo>
                  <a:pt x="282948" y="282949"/>
                </a:lnTo>
                <a:lnTo>
                  <a:pt x="0" y="2829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8127359" y="7942424"/>
            <a:ext cx="321283" cy="1315876"/>
            <a:chOff x="0" y="0"/>
            <a:chExt cx="84618" cy="346568"/>
          </a:xfrm>
        </p:grpSpPr>
        <p:sp>
          <p:nvSpPr>
            <p:cNvPr name="Freeform 6" id="6"/>
            <p:cNvSpPr/>
            <p:nvPr/>
          </p:nvSpPr>
          <p:spPr>
            <a:xfrm flipH="false" flipV="false" rot="0">
              <a:off x="0" y="0"/>
              <a:ext cx="84618" cy="346568"/>
            </a:xfrm>
            <a:custGeom>
              <a:avLst/>
              <a:gdLst/>
              <a:ahLst/>
              <a:cxnLst/>
              <a:rect r="r" b="b" t="t" l="l"/>
              <a:pathLst>
                <a:path h="346568" w="84618">
                  <a:moveTo>
                    <a:pt x="42309" y="0"/>
                  </a:moveTo>
                  <a:lnTo>
                    <a:pt x="42309" y="0"/>
                  </a:lnTo>
                  <a:cubicBezTo>
                    <a:pt x="65675" y="0"/>
                    <a:pt x="84618" y="18942"/>
                    <a:pt x="84618" y="42309"/>
                  </a:cubicBezTo>
                  <a:lnTo>
                    <a:pt x="84618" y="304259"/>
                  </a:lnTo>
                  <a:cubicBezTo>
                    <a:pt x="84618" y="315480"/>
                    <a:pt x="80160" y="326242"/>
                    <a:pt x="72226" y="334176"/>
                  </a:cubicBezTo>
                  <a:cubicBezTo>
                    <a:pt x="64291" y="342111"/>
                    <a:pt x="53530" y="346568"/>
                    <a:pt x="42309" y="346568"/>
                  </a:cubicBezTo>
                  <a:lnTo>
                    <a:pt x="42309" y="346568"/>
                  </a:lnTo>
                  <a:cubicBezTo>
                    <a:pt x="18942" y="346568"/>
                    <a:pt x="0" y="327626"/>
                    <a:pt x="0" y="304259"/>
                  </a:cubicBezTo>
                  <a:lnTo>
                    <a:pt x="0" y="42309"/>
                  </a:lnTo>
                  <a:cubicBezTo>
                    <a:pt x="0" y="31088"/>
                    <a:pt x="4458" y="20326"/>
                    <a:pt x="12392" y="12392"/>
                  </a:cubicBezTo>
                  <a:cubicBezTo>
                    <a:pt x="20326" y="4458"/>
                    <a:pt x="31088" y="0"/>
                    <a:pt x="42309" y="0"/>
                  </a:cubicBezTo>
                  <a:close/>
                </a:path>
              </a:pathLst>
            </a:custGeom>
            <a:solidFill>
              <a:srgbClr val="FFFFFF"/>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8" id="8"/>
          <p:cNvGrpSpPr>
            <a:grpSpLocks noChangeAspect="true"/>
          </p:cNvGrpSpPr>
          <p:nvPr/>
        </p:nvGrpSpPr>
        <p:grpSpPr>
          <a:xfrm rot="0">
            <a:off x="1837276" y="1935833"/>
            <a:ext cx="3071796" cy="3071783"/>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37828" t="0" r="-12264" b="0"/>
              </a:stretch>
            </a:blipFill>
          </p:spPr>
        </p:sp>
      </p:grpSp>
      <p:sp>
        <p:nvSpPr>
          <p:cNvPr name="TextBox 10" id="10"/>
          <p:cNvSpPr txBox="true"/>
          <p:nvPr/>
        </p:nvSpPr>
        <p:spPr>
          <a:xfrm rot="0">
            <a:off x="1028700" y="515658"/>
            <a:ext cx="1617152" cy="207496"/>
          </a:xfrm>
          <a:prstGeom prst="rect">
            <a:avLst/>
          </a:prstGeom>
        </p:spPr>
        <p:txBody>
          <a:bodyPr anchor="t" rtlCol="false" tIns="0" lIns="0" bIns="0" rIns="0">
            <a:spAutoFit/>
          </a:bodyPr>
          <a:lstStyle/>
          <a:p>
            <a:pPr>
              <a:lnSpc>
                <a:spcPts val="1680"/>
              </a:lnSpc>
              <a:spcBef>
                <a:spcPct val="0"/>
              </a:spcBef>
            </a:pPr>
            <a:r>
              <a:rPr lang="en-US" sz="1200">
                <a:solidFill>
                  <a:srgbClr val="FFFFFF"/>
                </a:solidFill>
                <a:latin typeface="Poppins"/>
              </a:rPr>
              <a:t>Salford &amp; Co.</a:t>
            </a:r>
          </a:p>
        </p:txBody>
      </p:sp>
      <p:grpSp>
        <p:nvGrpSpPr>
          <p:cNvPr name="Group 11" id="11"/>
          <p:cNvGrpSpPr>
            <a:grpSpLocks noChangeAspect="true"/>
          </p:cNvGrpSpPr>
          <p:nvPr/>
        </p:nvGrpSpPr>
        <p:grpSpPr>
          <a:xfrm rot="0">
            <a:off x="1837276" y="5279384"/>
            <a:ext cx="3071796" cy="3071783"/>
            <a:chOff x="0" y="0"/>
            <a:chExt cx="6350000" cy="6349975"/>
          </a:xfrm>
        </p:grpSpPr>
        <p:sp>
          <p:nvSpPr>
            <p:cNvPr name="Freeform 12" id="12"/>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14064" t="0" r="-35747" b="0"/>
              </a:stretch>
            </a:blipFill>
          </p:spPr>
        </p:sp>
      </p:grpSp>
      <p:grpSp>
        <p:nvGrpSpPr>
          <p:cNvPr name="Group 13" id="13"/>
          <p:cNvGrpSpPr>
            <a:grpSpLocks noChangeAspect="true"/>
          </p:cNvGrpSpPr>
          <p:nvPr/>
        </p:nvGrpSpPr>
        <p:grpSpPr>
          <a:xfrm rot="0">
            <a:off x="5152232" y="1857069"/>
            <a:ext cx="3071796" cy="3071783"/>
            <a:chOff x="0" y="0"/>
            <a:chExt cx="6350000" cy="6349975"/>
          </a:xfrm>
        </p:grpSpPr>
        <p:sp>
          <p:nvSpPr>
            <p:cNvPr name="Freeform 14" id="1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25046" t="0" r="-25046" b="0"/>
              </a:stretch>
            </a:blipFill>
          </p:spPr>
        </p:sp>
      </p:grpSp>
      <p:grpSp>
        <p:nvGrpSpPr>
          <p:cNvPr name="Group 15" id="15"/>
          <p:cNvGrpSpPr>
            <a:grpSpLocks noChangeAspect="true"/>
          </p:cNvGrpSpPr>
          <p:nvPr/>
        </p:nvGrpSpPr>
        <p:grpSpPr>
          <a:xfrm rot="0">
            <a:off x="5152232" y="5279384"/>
            <a:ext cx="3071796" cy="3071783"/>
            <a:chOff x="0" y="0"/>
            <a:chExt cx="6350000" cy="6349975"/>
          </a:xfrm>
        </p:grpSpPr>
        <p:sp>
          <p:nvSpPr>
            <p:cNvPr name="Freeform 16" id="1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25046" t="0" r="-25046" b="0"/>
              </a:stretch>
            </a:blipFill>
          </p:spPr>
        </p:sp>
      </p:grpSp>
      <p:sp>
        <p:nvSpPr>
          <p:cNvPr name="TextBox 17" id="17"/>
          <p:cNvSpPr txBox="true"/>
          <p:nvPr/>
        </p:nvSpPr>
        <p:spPr>
          <a:xfrm rot="0">
            <a:off x="9815282" y="2383287"/>
            <a:ext cx="7444018" cy="896493"/>
          </a:xfrm>
          <a:prstGeom prst="rect">
            <a:avLst/>
          </a:prstGeom>
        </p:spPr>
        <p:txBody>
          <a:bodyPr anchor="t" rtlCol="false" tIns="0" lIns="0" bIns="0" rIns="0">
            <a:spAutoFit/>
          </a:bodyPr>
          <a:lstStyle/>
          <a:p>
            <a:pPr>
              <a:lnSpc>
                <a:spcPts val="6696"/>
              </a:lnSpc>
            </a:pPr>
            <a:r>
              <a:rPr lang="en-US" sz="5400">
                <a:solidFill>
                  <a:srgbClr val="FFFFFF"/>
                </a:solidFill>
                <a:latin typeface="Poppins Bold"/>
              </a:rPr>
              <a:t>Treatment for Hernia</a:t>
            </a:r>
          </a:p>
        </p:txBody>
      </p:sp>
      <p:grpSp>
        <p:nvGrpSpPr>
          <p:cNvPr name="Group 18" id="18"/>
          <p:cNvGrpSpPr/>
          <p:nvPr/>
        </p:nvGrpSpPr>
        <p:grpSpPr>
          <a:xfrm rot="0">
            <a:off x="9815282" y="1919180"/>
            <a:ext cx="1002738" cy="80234"/>
            <a:chOff x="0" y="0"/>
            <a:chExt cx="264095" cy="21132"/>
          </a:xfrm>
        </p:grpSpPr>
        <p:sp>
          <p:nvSpPr>
            <p:cNvPr name="Freeform 19" id="19"/>
            <p:cNvSpPr/>
            <p:nvPr/>
          </p:nvSpPr>
          <p:spPr>
            <a:xfrm flipH="false" flipV="false" rot="0">
              <a:off x="0" y="0"/>
              <a:ext cx="264095" cy="21132"/>
            </a:xfrm>
            <a:custGeom>
              <a:avLst/>
              <a:gdLst/>
              <a:ahLst/>
              <a:cxnLst/>
              <a:rect r="r" b="b" t="t" l="l"/>
              <a:pathLst>
                <a:path h="21132" w="264095">
                  <a:moveTo>
                    <a:pt x="10566" y="0"/>
                  </a:moveTo>
                  <a:lnTo>
                    <a:pt x="253530" y="0"/>
                  </a:lnTo>
                  <a:cubicBezTo>
                    <a:pt x="256332" y="0"/>
                    <a:pt x="259019" y="1113"/>
                    <a:pt x="261001" y="3095"/>
                  </a:cubicBezTo>
                  <a:cubicBezTo>
                    <a:pt x="262982" y="5076"/>
                    <a:pt x="264095" y="7764"/>
                    <a:pt x="264095" y="10566"/>
                  </a:cubicBezTo>
                  <a:lnTo>
                    <a:pt x="264095" y="10566"/>
                  </a:lnTo>
                  <a:cubicBezTo>
                    <a:pt x="264095" y="16401"/>
                    <a:pt x="259365" y="21132"/>
                    <a:pt x="253530" y="21132"/>
                  </a:cubicBezTo>
                  <a:lnTo>
                    <a:pt x="10566" y="21132"/>
                  </a:lnTo>
                  <a:cubicBezTo>
                    <a:pt x="4730" y="21132"/>
                    <a:pt x="0" y="16401"/>
                    <a:pt x="0" y="10566"/>
                  </a:cubicBezTo>
                  <a:lnTo>
                    <a:pt x="0" y="10566"/>
                  </a:lnTo>
                  <a:cubicBezTo>
                    <a:pt x="0" y="4730"/>
                    <a:pt x="4730" y="0"/>
                    <a:pt x="10566" y="0"/>
                  </a:cubicBezTo>
                  <a:close/>
                </a:path>
              </a:pathLst>
            </a:custGeom>
            <a:solidFill>
              <a:srgbClr val="FFFFFF"/>
            </a:solidFill>
          </p:spPr>
        </p:sp>
        <p:sp>
          <p:nvSpPr>
            <p:cNvPr name="TextBox 20" id="20"/>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9815282" y="4575180"/>
            <a:ext cx="7444018" cy="509906"/>
          </a:xfrm>
          <a:prstGeom prst="rect">
            <a:avLst/>
          </a:prstGeom>
        </p:spPr>
        <p:txBody>
          <a:bodyPr anchor="t" rtlCol="false" tIns="0" lIns="0" bIns="0" rIns="0">
            <a:spAutoFit/>
          </a:bodyPr>
          <a:lstStyle/>
          <a:p>
            <a:pPr>
              <a:lnSpc>
                <a:spcPts val="3919"/>
              </a:lnSpc>
              <a:spcBef>
                <a:spcPct val="0"/>
              </a:spcBef>
            </a:pPr>
            <a:r>
              <a:rPr lang="en-US" sz="2799">
                <a:solidFill>
                  <a:srgbClr val="FFFFFF"/>
                </a:solidFill>
                <a:latin typeface="Poppins Bold"/>
              </a:rPr>
              <a:t>Observation and lifestyle modifications</a:t>
            </a:r>
          </a:p>
        </p:txBody>
      </p:sp>
      <p:sp>
        <p:nvSpPr>
          <p:cNvPr name="TextBox 22" id="22"/>
          <p:cNvSpPr txBox="true"/>
          <p:nvPr/>
        </p:nvSpPr>
        <p:spPr>
          <a:xfrm rot="0">
            <a:off x="9815282" y="5473352"/>
            <a:ext cx="3650229" cy="509905"/>
          </a:xfrm>
          <a:prstGeom prst="rect">
            <a:avLst/>
          </a:prstGeom>
        </p:spPr>
        <p:txBody>
          <a:bodyPr anchor="t" rtlCol="false" tIns="0" lIns="0" bIns="0" rIns="0">
            <a:spAutoFit/>
          </a:bodyPr>
          <a:lstStyle/>
          <a:p>
            <a:pPr>
              <a:lnSpc>
                <a:spcPts val="3919"/>
              </a:lnSpc>
              <a:spcBef>
                <a:spcPct val="0"/>
              </a:spcBef>
            </a:pPr>
            <a:r>
              <a:rPr lang="en-US" sz="2799">
                <a:solidFill>
                  <a:srgbClr val="FFFFFF"/>
                </a:solidFill>
                <a:latin typeface="Poppins Bold"/>
              </a:rPr>
              <a:t>Supportive devices</a:t>
            </a:r>
          </a:p>
        </p:txBody>
      </p:sp>
      <p:sp>
        <p:nvSpPr>
          <p:cNvPr name="TextBox 23" id="23"/>
          <p:cNvSpPr txBox="true"/>
          <p:nvPr/>
        </p:nvSpPr>
        <p:spPr>
          <a:xfrm rot="0">
            <a:off x="9815282" y="6373782"/>
            <a:ext cx="2512453" cy="509905"/>
          </a:xfrm>
          <a:prstGeom prst="rect">
            <a:avLst/>
          </a:prstGeom>
        </p:spPr>
        <p:txBody>
          <a:bodyPr anchor="t" rtlCol="false" tIns="0" lIns="0" bIns="0" rIns="0">
            <a:spAutoFit/>
          </a:bodyPr>
          <a:lstStyle/>
          <a:p>
            <a:pPr>
              <a:lnSpc>
                <a:spcPts val="3919"/>
              </a:lnSpc>
              <a:spcBef>
                <a:spcPct val="0"/>
              </a:spcBef>
            </a:pPr>
            <a:r>
              <a:rPr lang="en-US" sz="2799">
                <a:solidFill>
                  <a:srgbClr val="FFFFFF"/>
                </a:solidFill>
                <a:latin typeface="Poppins Bold"/>
              </a:rPr>
              <a:t>Medications</a:t>
            </a:r>
          </a:p>
        </p:txBody>
      </p:sp>
      <p:sp>
        <p:nvSpPr>
          <p:cNvPr name="TextBox 24" id="24"/>
          <p:cNvSpPr txBox="true"/>
          <p:nvPr/>
        </p:nvSpPr>
        <p:spPr>
          <a:xfrm rot="0">
            <a:off x="9815282" y="7274212"/>
            <a:ext cx="2905093" cy="509905"/>
          </a:xfrm>
          <a:prstGeom prst="rect">
            <a:avLst/>
          </a:prstGeom>
        </p:spPr>
        <p:txBody>
          <a:bodyPr anchor="t" rtlCol="false" tIns="0" lIns="0" bIns="0" rIns="0">
            <a:spAutoFit/>
          </a:bodyPr>
          <a:lstStyle/>
          <a:p>
            <a:pPr>
              <a:lnSpc>
                <a:spcPts val="3919"/>
              </a:lnSpc>
              <a:spcBef>
                <a:spcPct val="0"/>
              </a:spcBef>
            </a:pPr>
            <a:r>
              <a:rPr lang="en-US" sz="2799">
                <a:solidFill>
                  <a:srgbClr val="FFFFFF"/>
                </a:solidFill>
                <a:latin typeface="Poppins Bold"/>
              </a:rPr>
              <a:t>Surgical repair</a:t>
            </a:r>
          </a:p>
        </p:txBody>
      </p:sp>
      <p:sp>
        <p:nvSpPr>
          <p:cNvPr name="Freeform 25" id="25"/>
          <p:cNvSpPr/>
          <p:nvPr/>
        </p:nvSpPr>
        <p:spPr>
          <a:xfrm flipH="false" flipV="false" rot="0">
            <a:off x="8035209" y="1028700"/>
            <a:ext cx="689707" cy="689707"/>
          </a:xfrm>
          <a:custGeom>
            <a:avLst/>
            <a:gdLst/>
            <a:ahLst/>
            <a:cxnLst/>
            <a:rect r="r" b="b" t="t" l="l"/>
            <a:pathLst>
              <a:path h="689707" w="689707">
                <a:moveTo>
                  <a:pt x="0" y="0"/>
                </a:moveTo>
                <a:lnTo>
                  <a:pt x="689706" y="0"/>
                </a:lnTo>
                <a:lnTo>
                  <a:pt x="689706" y="689707"/>
                </a:lnTo>
                <a:lnTo>
                  <a:pt x="0" y="6897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6" id="26"/>
          <p:cNvSpPr/>
          <p:nvPr/>
        </p:nvSpPr>
        <p:spPr>
          <a:xfrm flipH="false" flipV="false" rot="0">
            <a:off x="1324733" y="8600362"/>
            <a:ext cx="689707" cy="689707"/>
          </a:xfrm>
          <a:custGeom>
            <a:avLst/>
            <a:gdLst/>
            <a:ahLst/>
            <a:cxnLst/>
            <a:rect r="r" b="b" t="t" l="l"/>
            <a:pathLst>
              <a:path h="689707" w="689707">
                <a:moveTo>
                  <a:pt x="0" y="0"/>
                </a:moveTo>
                <a:lnTo>
                  <a:pt x="689707" y="0"/>
                </a:lnTo>
                <a:lnTo>
                  <a:pt x="689707" y="689706"/>
                </a:lnTo>
                <a:lnTo>
                  <a:pt x="0" y="6897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DAFjuLYCfj0</dc:identifier>
  <dcterms:modified xsi:type="dcterms:W3CDTF">2011-08-01T06:04:30Z</dcterms:modified>
  <cp:revision>1</cp:revision>
  <dc:title>Hernia  Surgery</dc:title>
</cp:coreProperties>
</file>